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42"/>
  </p:handoutMasterIdLst>
  <p:sldIdLst>
    <p:sldId id="626" r:id="rId3"/>
    <p:sldId id="538" r:id="rId4"/>
    <p:sldId id="539" r:id="rId5"/>
    <p:sldId id="540" r:id="rId6"/>
    <p:sldId id="541" r:id="rId7"/>
    <p:sldId id="542" r:id="rId8"/>
    <p:sldId id="595" r:id="rId9"/>
    <p:sldId id="543" r:id="rId10"/>
    <p:sldId id="624" r:id="rId11"/>
    <p:sldId id="623" r:id="rId12"/>
    <p:sldId id="544" r:id="rId13"/>
    <p:sldId id="596" r:id="rId14"/>
    <p:sldId id="545" r:id="rId15"/>
    <p:sldId id="625" r:id="rId16"/>
    <p:sldId id="546" r:id="rId17"/>
    <p:sldId id="547" r:id="rId18"/>
    <p:sldId id="548" r:id="rId19"/>
    <p:sldId id="549" r:id="rId20"/>
    <p:sldId id="550" r:id="rId21"/>
    <p:sldId id="551" r:id="rId22"/>
    <p:sldId id="552" r:id="rId23"/>
    <p:sldId id="553" r:id="rId24"/>
    <p:sldId id="554" r:id="rId25"/>
    <p:sldId id="555" r:id="rId26"/>
    <p:sldId id="556" r:id="rId27"/>
    <p:sldId id="557" r:id="rId28"/>
    <p:sldId id="558" r:id="rId30"/>
    <p:sldId id="559" r:id="rId31"/>
    <p:sldId id="560" r:id="rId32"/>
    <p:sldId id="561" r:id="rId33"/>
    <p:sldId id="562" r:id="rId34"/>
    <p:sldId id="563" r:id="rId35"/>
    <p:sldId id="564" r:id="rId36"/>
    <p:sldId id="565" r:id="rId37"/>
    <p:sldId id="566" r:id="rId38"/>
    <p:sldId id="567" r:id="rId39"/>
    <p:sldId id="664" r:id="rId40"/>
    <p:sldId id="510"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AuLcoMXXLv8hhQeWrAB7ZQ==" hashData="4Ovr3trUhTtDrKJzh+vk+OMmwKY="/>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6D9"/>
    <a:srgbClr val="0A9AEF"/>
    <a:srgbClr val="F3FBFE"/>
    <a:srgbClr val="3175DA"/>
    <a:srgbClr val="3194EC"/>
    <a:srgbClr val="976FF2"/>
    <a:srgbClr val="7963D7"/>
    <a:srgbClr val="51BDD4"/>
    <a:srgbClr val="3A3B3F"/>
    <a:srgbClr val="369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79" autoAdjust="0"/>
  </p:normalViewPr>
  <p:slideViewPr>
    <p:cSldViewPr snapToGrid="0">
      <p:cViewPr varScale="1">
        <p:scale>
          <a:sx n="83" d="100"/>
          <a:sy n="83" d="100"/>
        </p:scale>
        <p:origin x="643"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9971D-3C77-4142-A919-F3E0CDC25CE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A665C-EE9E-49D1-874A-C5D31C093CB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kakappt.com_bq">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 name="图片 2" descr="千库网_医疗图标_元素编号11987526"/>
          <p:cNvPicPr>
            <a:picLocks noChangeAspect="1"/>
          </p:cNvPicPr>
          <p:nvPr userDrawn="1"/>
        </p:nvPicPr>
        <p:blipFill>
          <a:blip r:embed="rId3" cstate="print"/>
          <a:srcRect l="26900" t="26722" r="26900" b="26722"/>
          <a:stretch>
            <a:fillRect/>
          </a:stretch>
        </p:blipFill>
        <p:spPr>
          <a:xfrm>
            <a:off x="250825" y="88900"/>
            <a:ext cx="698500" cy="704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6.png"/><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7.png"/><Relationship Id="rId1"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45.png"/><Relationship Id="rId3" Type="http://schemas.openxmlformats.org/officeDocument/2006/relationships/tags" Target="../tags/tag6.xml"/><Relationship Id="rId2" Type="http://schemas.openxmlformats.org/officeDocument/2006/relationships/image" Target="../media/image44.jpeg"/><Relationship Id="rId1"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7.png"/><Relationship Id="rId1" Type="http://schemas.openxmlformats.org/officeDocument/2006/relationships/image" Target="../media/image46.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6" y="-378804"/>
            <a:ext cx="12208087" cy="7358114"/>
          </a:xfrm>
          <a:prstGeom prst="rect">
            <a:avLst/>
          </a:prstGeom>
          <a:solidFill>
            <a:srgbClr val="54BD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13316" name="文本框 5"/>
          <p:cNvSpPr txBox="1"/>
          <p:nvPr/>
        </p:nvSpPr>
        <p:spPr>
          <a:xfrm>
            <a:off x="1042247" y="1071547"/>
            <a:ext cx="10391140" cy="4030980"/>
          </a:xfrm>
          <a:prstGeom prst="rect">
            <a:avLst/>
          </a:prstGeom>
          <a:noFill/>
          <a:ln w="9525">
            <a:noFill/>
          </a:ln>
        </p:spPr>
        <p:txBody>
          <a:bodyPr wrap="square">
            <a:spAutoFit/>
          </a:bodyPr>
          <a:lstStyle/>
          <a:p>
            <a:pPr algn="ctr"/>
            <a:r>
              <a:rPr lang="zh-CN" altLang="en-US" sz="4400" b="1" dirty="0">
                <a:latin typeface="微软雅黑" panose="020B0503020204020204" pitchFamily="34" charset="-122"/>
                <a:ea typeface="微软雅黑" panose="020B0503020204020204" pitchFamily="34" charset="-122"/>
                <a:sym typeface="+mn-ea"/>
              </a:rPr>
              <a:t>三亚市</a:t>
            </a:r>
            <a:r>
              <a:rPr lang="en-US" altLang="zh-CN" sz="4400" b="1" dirty="0">
                <a:latin typeface="微软雅黑" panose="020B0503020204020204" pitchFamily="34" charset="-122"/>
                <a:ea typeface="微软雅黑" panose="020B0503020204020204" pitchFamily="34" charset="-122"/>
                <a:sym typeface="+mn-ea"/>
              </a:rPr>
              <a:t>2020</a:t>
            </a:r>
            <a:r>
              <a:rPr lang="zh-CN" altLang="en-US" sz="4400" b="1" dirty="0">
                <a:latin typeface="微软雅黑" panose="020B0503020204020204" pitchFamily="34" charset="-122"/>
                <a:ea typeface="微软雅黑" panose="020B0503020204020204" pitchFamily="34" charset="-122"/>
                <a:sym typeface="+mn-ea"/>
              </a:rPr>
              <a:t>年冬季新冠肺炎疫情防控</a:t>
            </a:r>
            <a:endParaRPr lang="zh-CN" altLang="en-US" sz="4400" b="1" dirty="0">
              <a:latin typeface="微软雅黑" panose="020B0503020204020204" pitchFamily="34" charset="-122"/>
              <a:ea typeface="微软雅黑" panose="020B0503020204020204" pitchFamily="34" charset="-122"/>
              <a:sym typeface="+mn-ea"/>
            </a:endParaRPr>
          </a:p>
          <a:p>
            <a:pPr algn="ctr"/>
            <a:r>
              <a:rPr lang="zh-CN" altLang="en-US" sz="4400" b="1" dirty="0">
                <a:latin typeface="微软雅黑" panose="020B0503020204020204" pitchFamily="34" charset="-122"/>
                <a:ea typeface="微软雅黑" panose="020B0503020204020204" pitchFamily="34" charset="-122"/>
                <a:sym typeface="+mn-ea"/>
              </a:rPr>
              <a:t>培训课件</a:t>
            </a:r>
            <a:endParaRPr lang="zh-CN" altLang="en-US" sz="4400" b="1" dirty="0">
              <a:latin typeface="微软雅黑" panose="020B0503020204020204" pitchFamily="34" charset="-122"/>
              <a:ea typeface="微软雅黑" panose="020B0503020204020204" pitchFamily="34" charset="-122"/>
              <a:sym typeface="+mn-ea"/>
            </a:endParaRPr>
          </a:p>
          <a:p>
            <a:pPr algn="ctr"/>
            <a:r>
              <a:rPr lang="zh-CN" altLang="en-US" sz="2400" b="1" dirty="0">
                <a:latin typeface="微软雅黑" panose="020B0503020204020204" pitchFamily="34" charset="-122"/>
                <a:ea typeface="微软雅黑" panose="020B0503020204020204" pitchFamily="34" charset="-122"/>
                <a:sym typeface="+mn-ea"/>
              </a:rPr>
              <a:t>（三级讲义）</a:t>
            </a:r>
            <a:endParaRPr lang="zh-CN" altLang="en-US" sz="4400" b="1" dirty="0">
              <a:latin typeface="微软雅黑" panose="020B0503020204020204" pitchFamily="34" charset="-122"/>
              <a:ea typeface="微软雅黑" panose="020B0503020204020204" pitchFamily="34" charset="-122"/>
              <a:sym typeface="+mn-ea"/>
            </a:endParaRPr>
          </a:p>
          <a:p>
            <a:pPr algn="ctr"/>
            <a:endParaRPr lang="en-US" altLang="zh-CN" sz="4400" b="1" dirty="0">
              <a:latin typeface="微软雅黑" panose="020B0503020204020204" pitchFamily="34" charset="-122"/>
              <a:ea typeface="微软雅黑" panose="020B0503020204020204" pitchFamily="34" charset="-122"/>
              <a:sym typeface="+mn-ea"/>
            </a:endParaRPr>
          </a:p>
          <a:p>
            <a:pPr algn="ctr"/>
            <a:r>
              <a:rPr lang="en-US" altLang="zh-CN" sz="2800" b="1" dirty="0">
                <a:latin typeface="微软雅黑" panose="020B0503020204020204" pitchFamily="34" charset="-122"/>
                <a:ea typeface="微软雅黑" panose="020B0503020204020204" pitchFamily="34" charset="-122"/>
                <a:sym typeface="+mn-ea"/>
              </a:rPr>
              <a:t>——</a:t>
            </a:r>
            <a:r>
              <a:rPr lang="en-US" sz="2800" b="1" dirty="0" err="1">
                <a:solidFill>
                  <a:srgbClr val="0000FF"/>
                </a:solidFill>
                <a:latin typeface="+mn-ea"/>
                <a:cs typeface="+mn-ea"/>
                <a:sym typeface="+mn-ea"/>
              </a:rPr>
              <a:t>常态化疫情防控下的</a:t>
            </a:r>
            <a:r>
              <a:rPr lang="en-US" sz="2800" b="1" dirty="0" err="1">
                <a:solidFill>
                  <a:srgbClr val="FF0000"/>
                </a:solidFill>
                <a:latin typeface="+mn-ea"/>
                <a:cs typeface="+mn-ea"/>
                <a:sym typeface="+mn-ea"/>
              </a:rPr>
              <a:t>村卫生室、</a:t>
            </a:r>
            <a:r>
              <a:rPr lang="zh-CN" altLang="en-US" sz="2800" b="1" dirty="0" err="1">
                <a:solidFill>
                  <a:srgbClr val="FF0000"/>
                </a:solidFill>
                <a:latin typeface="+mn-ea"/>
                <a:cs typeface="+mn-ea"/>
                <a:sym typeface="+mn-ea"/>
              </a:rPr>
              <a:t>民营</a:t>
            </a:r>
            <a:r>
              <a:rPr lang="en-US" sz="2800" b="1" dirty="0" err="1">
                <a:solidFill>
                  <a:srgbClr val="FF0000"/>
                </a:solidFill>
                <a:latin typeface="+mn-ea"/>
                <a:cs typeface="+mn-ea"/>
                <a:sym typeface="+mn-ea"/>
              </a:rPr>
              <a:t>诊所</a:t>
            </a:r>
            <a:r>
              <a:rPr lang="en-US" sz="2800" b="1" dirty="0" err="1">
                <a:solidFill>
                  <a:srgbClr val="0000FF"/>
                </a:solidFill>
                <a:latin typeface="+mn-ea"/>
                <a:cs typeface="+mn-ea"/>
                <a:sym typeface="+mn-ea"/>
              </a:rPr>
              <a:t>感染管理</a:t>
            </a:r>
            <a:endParaRPr lang="zh-CN" altLang="en-US" sz="2800" b="1" dirty="0">
              <a:latin typeface="微软雅黑" panose="020B0503020204020204" pitchFamily="34" charset="-122"/>
              <a:ea typeface="微软雅黑" panose="020B0503020204020204" pitchFamily="34" charset="-122"/>
              <a:sym typeface="+mn-ea"/>
            </a:endParaRPr>
          </a:p>
          <a:p>
            <a:pPr algn="ctr"/>
            <a:endParaRPr lang="zh-CN" altLang="en-US" sz="4400" b="1" dirty="0">
              <a:latin typeface="微软雅黑" panose="020B0503020204020204" pitchFamily="34" charset="-122"/>
              <a:ea typeface="微软雅黑" panose="020B0503020204020204" pitchFamily="34" charset="-122"/>
              <a:sym typeface="+mn-ea"/>
            </a:endParaRPr>
          </a:p>
          <a:p>
            <a:pPr algn="ctr"/>
            <a:endParaRPr lang="en-US" altLang="zh-CN" sz="2800" b="1" dirty="0">
              <a:latin typeface="微软雅黑" panose="020B0503020204020204" pitchFamily="34" charset="-122"/>
              <a:ea typeface="微软雅黑" panose="020B0503020204020204" pitchFamily="34" charset="-122"/>
              <a:sym typeface="+mn-ea"/>
            </a:endParaRPr>
          </a:p>
        </p:txBody>
      </p:sp>
      <p:sp>
        <p:nvSpPr>
          <p:cNvPr id="3076" name="文本框 6"/>
          <p:cNvSpPr txBox="1"/>
          <p:nvPr/>
        </p:nvSpPr>
        <p:spPr>
          <a:xfrm>
            <a:off x="2884170" y="5102225"/>
            <a:ext cx="6423025" cy="740410"/>
          </a:xfrm>
          <a:prstGeom prst="rect">
            <a:avLst/>
          </a:prstGeom>
          <a:noFill/>
          <a:ln w="9525">
            <a:noFill/>
          </a:ln>
        </p:spPr>
        <p:txBody>
          <a:bodyPr wrap="square">
            <a:spAutoFit/>
          </a:bodyPr>
          <a:lstStyle/>
          <a:p>
            <a:pPr lvl="0" algn="ctr">
              <a:lnSpc>
                <a:spcPts val="5065"/>
              </a:lnSpc>
              <a:defRPr/>
            </a:pPr>
            <a:r>
              <a:rPr lang="zh-CN" altLang="en-US" sz="3200" b="1" noProof="1">
                <a:ln w="6600">
                  <a:solidFill>
                    <a:srgbClr val="C0504D"/>
                  </a:solidFill>
                  <a:prstDash val="solid"/>
                </a:ln>
                <a:solidFill>
                  <a:schemeClr val="tx1">
                    <a:lumMod val="95000"/>
                    <a:lumOff val="5000"/>
                  </a:schemeClr>
                </a:solidFill>
                <a:effectLst>
                  <a:outerShdw dist="38100" dir="2700000" algn="tl" rotWithShape="0">
                    <a:srgbClr val="C0504D"/>
                  </a:outerShdw>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三亚市医院感染管理质量控制中心</a:t>
            </a:r>
            <a:endParaRPr lang="zh-CN" altLang="en-US" sz="3200" b="1" noProof="1">
              <a:ln w="6600">
                <a:solidFill>
                  <a:srgbClr val="C0504D"/>
                </a:solidFill>
                <a:prstDash val="solid"/>
              </a:ln>
              <a:solidFill>
                <a:schemeClr val="tx1">
                  <a:lumMod val="95000"/>
                  <a:lumOff val="5000"/>
                </a:schemeClr>
              </a:solidFill>
              <a:effectLst>
                <a:outerShdw dist="38100" dir="2700000" algn="tl" rotWithShape="0">
                  <a:srgbClr val="C0504D"/>
                </a:outerShdw>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960" y="589915"/>
            <a:ext cx="10403840" cy="687705"/>
          </a:xfrm>
        </p:spPr>
        <p:txBody>
          <a:bodyPr/>
          <a:lstStyle/>
          <a:p>
            <a:r>
              <a:rPr lang="zh-CN" altLang="en-US">
                <a:solidFill>
                  <a:srgbClr val="FF0000"/>
                </a:solidFill>
                <a:sym typeface="+mn-ea"/>
              </a:rPr>
              <a:t>四</a:t>
            </a:r>
            <a:r>
              <a:rPr lang="en-US" altLang="zh-CN">
                <a:solidFill>
                  <a:srgbClr val="FF0000"/>
                </a:solidFill>
                <a:sym typeface="+mn-ea"/>
              </a:rPr>
              <a:t>、</a:t>
            </a:r>
            <a:r>
              <a:rPr lang="zh-CN" altLang="en-US">
                <a:solidFill>
                  <a:srgbClr val="FF0000"/>
                </a:solidFill>
                <a:sym typeface="+mn-ea"/>
              </a:rPr>
              <a:t>医务人员的管理</a:t>
            </a:r>
            <a:endParaRPr lang="zh-CN" altLang="en-US"/>
          </a:p>
        </p:txBody>
      </p:sp>
      <p:sp>
        <p:nvSpPr>
          <p:cNvPr id="3" name="内容占位符 2"/>
          <p:cNvSpPr>
            <a:spLocks noGrp="1"/>
          </p:cNvSpPr>
          <p:nvPr>
            <p:ph idx="1"/>
          </p:nvPr>
        </p:nvSpPr>
        <p:spPr/>
        <p:txBody>
          <a:bodyPr/>
          <a:lstStyle/>
          <a:p>
            <a:pPr marL="0" algn="l" fontAlgn="auto">
              <a:lnSpc>
                <a:spcPts val="4000"/>
              </a:lnSpc>
              <a:spcBef>
                <a:spcPts val="0"/>
              </a:spcBef>
              <a:buClrTx/>
              <a:buSzTx/>
              <a:buNone/>
            </a:pPr>
            <a:r>
              <a:rPr lang="en-US" b="1">
                <a:solidFill>
                  <a:srgbClr val="0000FF"/>
                </a:solidFill>
                <a:latin typeface="+mn-ea"/>
                <a:cs typeface="+mn-ea"/>
                <a:sym typeface="+mn-ea"/>
              </a:rPr>
              <a:t>5</a:t>
            </a:r>
            <a:r>
              <a:rPr lang="zh-CN" altLang="en-US" b="1">
                <a:solidFill>
                  <a:srgbClr val="0000FF"/>
                </a:solidFill>
                <a:latin typeface="+mn-ea"/>
                <a:cs typeface="+mn-ea"/>
                <a:sym typeface="+mn-ea"/>
              </a:rPr>
              <a:t>、对医务人员进行健康监测，每天上、</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zh-CN" altLang="en-US" b="1">
                <a:solidFill>
                  <a:srgbClr val="0000FF"/>
                </a:solidFill>
                <a:latin typeface="+mn-ea"/>
                <a:cs typeface="+mn-ea"/>
                <a:sym typeface="+mn-ea"/>
              </a:rPr>
              <a:t>下午各测量体温一次，询问是否有咳嗽、</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zh-CN" altLang="en-US" b="1">
                <a:solidFill>
                  <a:srgbClr val="0000FF"/>
                </a:solidFill>
                <a:latin typeface="+mn-ea"/>
                <a:cs typeface="+mn-ea"/>
                <a:sym typeface="+mn-ea"/>
              </a:rPr>
              <a:t>咳痰、胸闷气促、全身乏力、腹泻、</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zh-CN" altLang="en-US" b="1">
                <a:solidFill>
                  <a:srgbClr val="0000FF"/>
                </a:solidFill>
                <a:latin typeface="+mn-ea"/>
                <a:cs typeface="+mn-ea"/>
                <a:sym typeface="+mn-ea"/>
              </a:rPr>
              <a:t>腹疼等不适，并进行记录，如果有发热，体温</a:t>
            </a:r>
            <a:r>
              <a:rPr lang="en-US" altLang="zh-CN" b="1">
                <a:solidFill>
                  <a:srgbClr val="0000FF"/>
                </a:solidFill>
                <a:latin typeface="+mn-ea"/>
                <a:cs typeface="+mn-ea"/>
                <a:sym typeface="+mn-ea"/>
              </a:rPr>
              <a:t>≥37.3℃</a:t>
            </a:r>
            <a:r>
              <a:rPr lang="zh-CN" altLang="en-US" b="1">
                <a:solidFill>
                  <a:srgbClr val="0000FF"/>
                </a:solidFill>
                <a:latin typeface="+mn-ea"/>
                <a:cs typeface="+mn-ea"/>
                <a:sym typeface="+mn-ea"/>
              </a:rPr>
              <a:t>，咳嗽、</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zh-CN" altLang="en-US" b="1">
                <a:solidFill>
                  <a:srgbClr val="0000FF"/>
                </a:solidFill>
                <a:latin typeface="+mn-ea"/>
                <a:cs typeface="+mn-ea"/>
                <a:sym typeface="+mn-ea"/>
              </a:rPr>
              <a:t>体温</a:t>
            </a:r>
            <a:r>
              <a:rPr lang="en-US" altLang="zh-CN" b="1">
                <a:solidFill>
                  <a:srgbClr val="0000FF"/>
                </a:solidFill>
                <a:latin typeface="+mn-ea"/>
                <a:cs typeface="+mn-ea"/>
                <a:sym typeface="+mn-ea"/>
              </a:rPr>
              <a:t>≥37℃</a:t>
            </a:r>
            <a:r>
              <a:rPr lang="zh-CN" altLang="en-US" b="1">
                <a:solidFill>
                  <a:srgbClr val="0000FF"/>
                </a:solidFill>
                <a:latin typeface="+mn-ea"/>
                <a:cs typeface="+mn-ea"/>
                <a:sym typeface="+mn-ea"/>
              </a:rPr>
              <a:t>，及以上症状及时到有发热</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zh-CN" altLang="en-US" b="1">
                <a:solidFill>
                  <a:srgbClr val="0000FF"/>
                </a:solidFill>
                <a:latin typeface="+mn-ea"/>
                <a:cs typeface="+mn-ea"/>
                <a:sym typeface="+mn-ea"/>
              </a:rPr>
              <a:t>门诊的医疗机构就诊。不允许带病工作。</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7264400" y="1530350"/>
            <a:ext cx="4564380" cy="4727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buClrTx/>
              <a:buSzTx/>
              <a:buFontTx/>
            </a:pPr>
            <a:r>
              <a:rPr lang="zh-CN" altLang="en-US">
                <a:solidFill>
                  <a:srgbClr val="FF0000"/>
                </a:solidFill>
                <a:sym typeface="+mn-ea"/>
              </a:rPr>
              <a:t>五</a:t>
            </a:r>
            <a:r>
              <a:rPr lang="en-US" altLang="zh-CN">
                <a:solidFill>
                  <a:srgbClr val="FF0000"/>
                </a:solidFill>
                <a:sym typeface="+mn-ea"/>
              </a:rPr>
              <a:t>、个人防护</a:t>
            </a:r>
            <a:r>
              <a:rPr lang="zh-CN" altLang="en-US">
                <a:solidFill>
                  <a:srgbClr val="FF0000"/>
                </a:solidFill>
                <a:sym typeface="+mn-ea"/>
              </a:rPr>
              <a:t>指引指引</a:t>
            </a:r>
            <a:endParaRPr lang="zh-CN" altLang="en-US">
              <a:solidFill>
                <a:srgbClr val="FF0000"/>
              </a:solidFill>
              <a:sym typeface="+mn-ea"/>
            </a:endParaRPr>
          </a:p>
        </p:txBody>
      </p:sp>
      <p:sp>
        <p:nvSpPr>
          <p:cNvPr id="3" name="内容占位符 2"/>
          <p:cNvSpPr>
            <a:spLocks noGrp="1"/>
          </p:cNvSpPr>
          <p:nvPr>
            <p:ph idx="1"/>
          </p:nvPr>
        </p:nvSpPr>
        <p:spPr>
          <a:xfrm>
            <a:off x="838200" y="1241425"/>
            <a:ext cx="10515600" cy="4935855"/>
          </a:xfrm>
        </p:spPr>
        <p:txBody>
          <a:bodyPr>
            <a:normAutofit/>
          </a:bodyPr>
          <a:lstStyle/>
          <a:p>
            <a:pPr marL="0" algn="l" fontAlgn="auto">
              <a:lnSpc>
                <a:spcPts val="4000"/>
              </a:lnSpc>
              <a:spcBef>
                <a:spcPts val="0"/>
              </a:spcBef>
              <a:buClrTx/>
              <a:buSzTx/>
              <a:buNone/>
            </a:pP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1、医务人员个人防护应遵循《医院隔离技术规范》（WS/T 311-2009）和《医疗机构内新型冠状病毒感染预防与控制技术指南（第一版）》（国卫办医函〔2020）65号）的要求。</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2、按《医务人员手卫生规范》要求实施手卫生，戴手套前应当洗手，脱去手套或隔离服后应当立即流动水洗手。</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3、按照医疗机构规定的防护用品穿脱流程在指定的区域穿脱防护用品，并进行个人卫生处置。</a:t>
            </a:r>
            <a:endParaRPr lang="en-US" b="1">
              <a:solidFill>
                <a:srgbClr val="0000FF"/>
              </a:solidFill>
              <a:latin typeface="+mn-ea"/>
              <a:cs typeface="+mn-ea"/>
            </a:endParaRPr>
          </a:p>
          <a:p>
            <a:pPr marL="0" algn="l" fontAlgn="auto">
              <a:lnSpc>
                <a:spcPts val="4000"/>
              </a:lnSpc>
              <a:spcBef>
                <a:spcPts val="0"/>
              </a:spcBef>
              <a:buClrTx/>
              <a:buSzTx/>
              <a:buNone/>
            </a:pPr>
            <a:endParaRPr lang="en-US" b="1">
              <a:solidFill>
                <a:srgbClr val="0000FF"/>
              </a:solidFill>
              <a:latin typeface="+mn-ea"/>
              <a:cs typeface="+mn-ea"/>
            </a:endParaRPr>
          </a:p>
          <a:p>
            <a:pPr marL="0" algn="l" fontAlgn="auto">
              <a:lnSpc>
                <a:spcPts val="4000"/>
              </a:lnSpc>
              <a:spcBef>
                <a:spcPts val="0"/>
              </a:spcBef>
              <a:buClrTx/>
              <a:buSzTx/>
              <a:buNone/>
            </a:pPr>
            <a:endParaRPr lang="en-US" b="1">
              <a:solidFill>
                <a:srgbClr val="0000FF"/>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04520"/>
            <a:ext cx="10515600" cy="732790"/>
          </a:xfrm>
        </p:spPr>
        <p:txBody>
          <a:bodyPr/>
          <a:lstStyle/>
          <a:p>
            <a:r>
              <a:rPr lang="zh-CN" altLang="en-US">
                <a:solidFill>
                  <a:srgbClr val="FF0000"/>
                </a:solidFill>
                <a:sym typeface="+mn-ea"/>
              </a:rPr>
              <a:t>五</a:t>
            </a:r>
            <a:r>
              <a:rPr lang="en-US" altLang="zh-CN">
                <a:solidFill>
                  <a:srgbClr val="FF0000"/>
                </a:solidFill>
                <a:sym typeface="+mn-ea"/>
              </a:rPr>
              <a:t>、个人防护</a:t>
            </a:r>
            <a:r>
              <a:rPr lang="zh-CN" altLang="en-US">
                <a:solidFill>
                  <a:srgbClr val="FF0000"/>
                </a:solidFill>
                <a:sym typeface="+mn-ea"/>
              </a:rPr>
              <a:t>指引指引</a:t>
            </a:r>
            <a:endParaRPr lang="zh-CN" altLang="en-US"/>
          </a:p>
        </p:txBody>
      </p:sp>
      <p:sp>
        <p:nvSpPr>
          <p:cNvPr id="3" name="内容占位符 2"/>
          <p:cNvSpPr>
            <a:spLocks noGrp="1"/>
          </p:cNvSpPr>
          <p:nvPr>
            <p:ph idx="1"/>
          </p:nvPr>
        </p:nvSpPr>
        <p:spPr/>
        <p:txBody>
          <a:bodyPr/>
          <a:lstStyle/>
          <a:p>
            <a:pPr marL="0" algn="l">
              <a:lnSpc>
                <a:spcPts val="4000"/>
              </a:lnSpc>
              <a:spcBef>
                <a:spcPts val="0"/>
              </a:spcBef>
              <a:buClrTx/>
              <a:buSzTx/>
              <a:buNone/>
            </a:pPr>
            <a:r>
              <a:rPr lang="en-US" b="1">
                <a:solidFill>
                  <a:srgbClr val="0000FF"/>
                </a:solidFill>
                <a:latin typeface="+mn-ea"/>
                <a:cs typeface="+mn-ea"/>
                <a:sym typeface="+mn-ea"/>
              </a:rPr>
              <a:t>4</a:t>
            </a:r>
            <a:r>
              <a:rPr lang="zh-CN" altLang="en-US" b="1">
                <a:solidFill>
                  <a:srgbClr val="0000FF"/>
                </a:solidFill>
                <a:latin typeface="+mn-ea"/>
                <a:cs typeface="+mn-ea"/>
                <a:sym typeface="+mn-ea"/>
              </a:rPr>
              <a:t>、</a:t>
            </a:r>
            <a:r>
              <a:rPr lang="en-US" b="1">
                <a:solidFill>
                  <a:srgbClr val="0000FF"/>
                </a:solidFill>
                <a:latin typeface="+mn-ea"/>
                <a:cs typeface="+mn-ea"/>
                <a:sym typeface="+mn-ea"/>
              </a:rPr>
              <a:t>根据诊疗护理操作中可能的暴露风险选择适当的防护用品，具体如下：</a:t>
            </a:r>
            <a:endParaRPr lang="en-US" b="1">
              <a:solidFill>
                <a:srgbClr val="0000FF"/>
              </a:solidFill>
              <a:latin typeface="+mn-ea"/>
              <a:cs typeface="+mn-ea"/>
            </a:endParaRPr>
          </a:p>
          <a:p>
            <a:pPr marL="0" algn="l">
              <a:lnSpc>
                <a:spcPts val="4000"/>
              </a:lnSpc>
              <a:spcBef>
                <a:spcPts val="0"/>
              </a:spcBef>
              <a:buClrTx/>
              <a:buSzTx/>
              <a:buNone/>
            </a:pPr>
            <a:r>
              <a:rPr lang="en-US" b="1">
                <a:solidFill>
                  <a:srgbClr val="0000FF"/>
                </a:solidFill>
                <a:latin typeface="+mn-ea"/>
                <a:cs typeface="+mn-ea"/>
                <a:sym typeface="+mn-ea"/>
              </a:rPr>
              <a:t>1.可能接触患者的血液、体液、分泌物、排泄物、呕吐物及污染物品时，戴清洁手套，脱手套后洗手。</a:t>
            </a:r>
            <a:endParaRPr lang="en-US" b="1">
              <a:solidFill>
                <a:srgbClr val="0000FF"/>
              </a:solidFill>
              <a:latin typeface="+mn-ea"/>
              <a:cs typeface="+mn-ea"/>
            </a:endParaRPr>
          </a:p>
          <a:p>
            <a:pPr marL="0" algn="l">
              <a:lnSpc>
                <a:spcPts val="4000"/>
              </a:lnSpc>
              <a:spcBef>
                <a:spcPts val="0"/>
              </a:spcBef>
              <a:buClrTx/>
              <a:buSzTx/>
              <a:buNone/>
            </a:pPr>
            <a:r>
              <a:rPr lang="en-US" b="1">
                <a:solidFill>
                  <a:srgbClr val="0000FF"/>
                </a:solidFill>
                <a:latin typeface="+mn-ea"/>
                <a:cs typeface="+mn-ea"/>
                <a:sym typeface="+mn-ea"/>
              </a:rPr>
              <a:t>2.可能受到血液、体液、分泌物等喷溅时，戴护目镜/防护面屏、穿防渗隔离衣。</a:t>
            </a:r>
            <a:endParaRPr lang="en-US" b="1">
              <a:solidFill>
                <a:srgbClr val="0000FF"/>
              </a:solidFill>
              <a:latin typeface="+mn-ea"/>
              <a:cs typeface="+mn-ea"/>
            </a:endParaRPr>
          </a:p>
          <a:p>
            <a:pPr marL="0" algn="l">
              <a:lnSpc>
                <a:spcPts val="4000"/>
              </a:lnSpc>
              <a:spcBef>
                <a:spcPts val="0"/>
              </a:spcBef>
              <a:buClrTx/>
              <a:buSzTx/>
              <a:buNone/>
            </a:pPr>
            <a:r>
              <a:rPr lang="en-US" b="1">
                <a:solidFill>
                  <a:srgbClr val="0000FF"/>
                </a:solidFill>
                <a:latin typeface="+mn-ea"/>
                <a:cs typeface="+mn-ea"/>
                <a:sym typeface="+mn-ea"/>
              </a:rPr>
              <a:t>3.可能出现呼吸道暴露时，戴医用外科口罩。</a:t>
            </a:r>
            <a:endParaRPr lang="en-US" b="1">
              <a:solidFill>
                <a:srgbClr val="0000FF"/>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14325"/>
            <a:ext cx="10515600" cy="798830"/>
          </a:xfrm>
        </p:spPr>
        <p:txBody>
          <a:bodyPr>
            <a:normAutofit/>
          </a:bodyPr>
          <a:lstStyle/>
          <a:p>
            <a:r>
              <a:rPr lang="zh-CN">
                <a:solidFill>
                  <a:srgbClr val="FF0000"/>
                </a:solidFill>
                <a:sym typeface="+mn-ea"/>
              </a:rPr>
              <a:t>五、个人防护指引</a:t>
            </a:r>
            <a:endParaRPr lang="zh-CN" altLang="en-US">
              <a:solidFill>
                <a:srgbClr val="FF0000"/>
              </a:solidFill>
              <a:sym typeface="+mn-ea"/>
            </a:endParaRPr>
          </a:p>
        </p:txBody>
      </p:sp>
      <p:graphicFrame>
        <p:nvGraphicFramePr>
          <p:cNvPr id="7" name="表格 6"/>
          <p:cNvGraphicFramePr/>
          <p:nvPr>
            <p:custDataLst>
              <p:tags r:id="rId1"/>
            </p:custDataLst>
          </p:nvPr>
        </p:nvGraphicFramePr>
        <p:xfrm>
          <a:off x="412750" y="1708785"/>
          <a:ext cx="11058525" cy="4129405"/>
        </p:xfrm>
        <a:graphic>
          <a:graphicData uri="http://schemas.openxmlformats.org/drawingml/2006/table">
            <a:tbl>
              <a:tblPr firstRow="1" bandRow="1">
                <a:tableStyleId>{5940675A-B579-460E-94D1-54222C63F5DA}</a:tableStyleId>
              </a:tblPr>
              <a:tblGrid>
                <a:gridCol w="1160145"/>
                <a:gridCol w="6746875"/>
                <a:gridCol w="3151505"/>
              </a:tblGrid>
              <a:tr h="332105">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防护级别</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                        使用范围</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           防护用品</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2230">
                <a:tc>
                  <a:txBody>
                    <a:bodyPr/>
                    <a:lstStyle/>
                    <a:p>
                      <a:pPr indent="0" algn="ctr">
                        <a:buNone/>
                      </a:pPr>
                      <a:r>
                        <a:rPr lang="en-US" sz="1800" b="1">
                          <a:solidFill>
                            <a:srgbClr val="0000FF"/>
                          </a:solidFill>
                          <a:latin typeface="Calibri" panose="020F0502020204030204" pitchFamily="34" charset="0"/>
                          <a:cs typeface="Calibri" panose="020F0502020204030204" pitchFamily="34" charset="0"/>
                        </a:rPr>
                        <a:t>一级防护 </a:t>
                      </a:r>
                      <a:endParaRPr lang="en-US" altLang="en-US" sz="1800" b="1">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Calibri" panose="020F0502020204030204" pitchFamily="34" charset="0"/>
                          <a:cs typeface="Calibri" panose="020F0502020204030204" pitchFamily="34" charset="0"/>
                        </a:rPr>
                        <a:t>预检分诊点，普通急诊留观区，门诊，普通病区，重症监护病房，密切接触者医学观察区，医务人员医学观察区，隔离病区的潜在污染区工作人员，以及进行普通患者手术，非新冠患者的影像检查与病理检查，发热门诊及隔离病区外的安保、保洁、医疗废物转运等工作人员。</a:t>
                      </a:r>
                      <a:endParaRPr lang="en-US" altLang="en-US" sz="1800" b="1">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Calibri" panose="020F0502020204030204" pitchFamily="34" charset="0"/>
                          <a:cs typeface="Calibri" panose="020F0502020204030204" pitchFamily="34" charset="0"/>
                        </a:rPr>
                        <a:t>医用外科口罩、一次性工作帽、工作服、一次性乳胶手套或丁晴手套等 </a:t>
                      </a:r>
                      <a:endParaRPr lang="en-US" altLang="en-US" sz="1800" b="1">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8420">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二</a:t>
                      </a:r>
                      <a:r>
                        <a:rPr lang="en-US" sz="1800" b="1">
                          <a:solidFill>
                            <a:srgbClr val="0000FF"/>
                          </a:solidFill>
                          <a:latin typeface="Calibri" panose="020F0502020204030204" pitchFamily="34" charset="0"/>
                          <a:cs typeface="Calibri" panose="020F0502020204030204" pitchFamily="34" charset="0"/>
                        </a:rPr>
                        <a:t>级防护 </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Calibri" panose="020F0502020204030204" pitchFamily="34" charset="0"/>
                          <a:cs typeface="Calibri" panose="020F0502020204030204" pitchFamily="34" charset="0"/>
                        </a:rPr>
                        <a:t>发热门诊及隔离病区内，隔离重症病区，疑似及确诊患者影像检查及检验，消毒供应中心对新冠病区物品回收、清点及清洗时，疑似及确诊患者转运、陪检、尸体处置时，为疑似或确诊患者手术，新冠核酸检测时釆用二级防护措施。</a:t>
                      </a:r>
                      <a:endParaRPr lang="en-US" altLang="en-US" sz="1800" b="1">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Calibri" panose="020F0502020204030204" pitchFamily="34" charset="0"/>
                          <a:cs typeface="Calibri" panose="020F0502020204030204" pitchFamily="34" charset="0"/>
                        </a:rPr>
                        <a:t>医用防护口罩、护目镜或防护面屏、一次性工作帽、 穿防渗隔离衣或防护服、一次性乳胶手套或丁腈手套、鞋套等。</a:t>
                      </a:r>
                      <a:endParaRPr lang="en-US" altLang="en-US" sz="1800" b="1">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6315">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三</a:t>
                      </a:r>
                      <a:r>
                        <a:rPr lang="en-US" sz="1800" b="1">
                          <a:solidFill>
                            <a:srgbClr val="0000FF"/>
                          </a:solidFill>
                          <a:latin typeface="Calibri" panose="020F0502020204030204" pitchFamily="34" charset="0"/>
                          <a:cs typeface="Calibri" panose="020F0502020204030204" pitchFamily="34" charset="0"/>
                        </a:rPr>
                        <a:t>级防护 </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Calibri" panose="020F0502020204030204" pitchFamily="34" charset="0"/>
                          <a:cs typeface="Calibri" panose="020F0502020204030204" pitchFamily="34" charset="0"/>
                        </a:rPr>
                        <a:t>有条件的医疗机构在为疑似或确诊患者实施可产 生气溶胶操作、手术、新冠病毒核酸检测时可釆用三级防护； 为疑似或确诊患者实施尸体解剖时釆用三级防护。</a:t>
                      </a:r>
                      <a:endParaRPr lang="en-US" altLang="en-US" sz="1800" b="1">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FF"/>
                          </a:solidFill>
                          <a:latin typeface="Calibri" panose="020F0502020204030204" pitchFamily="34" charset="0"/>
                          <a:cs typeface="Calibri" panose="020F0502020204030204" pitchFamily="34" charset="0"/>
                        </a:rPr>
                        <a:t>正压头套或全面防护型呼吸防护器、穿防渗隔离衣或防护服、一次性乳胶手套或丁腈手套、鞋套等</a:t>
                      </a:r>
                      <a:endParaRPr lang="en-US" altLang="en-US" sz="1800" b="1">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3997960" y="1113155"/>
            <a:ext cx="4457700" cy="368300"/>
          </a:xfrm>
          <a:prstGeom prst="rect">
            <a:avLst/>
          </a:prstGeom>
          <a:noFill/>
        </p:spPr>
        <p:txBody>
          <a:bodyPr wrap="square" rtlCol="0">
            <a:spAutoFit/>
          </a:bodyPr>
          <a:lstStyle/>
          <a:p>
            <a:r>
              <a:rPr lang="zh-CN" altLang="en-US">
                <a:solidFill>
                  <a:srgbClr val="FF0000"/>
                </a:solidFill>
              </a:rPr>
              <a:t>医务人员个人防护用品使用指引</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87925" y="997585"/>
            <a:ext cx="3089275" cy="706755"/>
          </a:xfrm>
          <a:prstGeom prst="rect">
            <a:avLst/>
          </a:prstGeom>
          <a:noFill/>
        </p:spPr>
        <p:txBody>
          <a:bodyPr wrap="square" rtlCol="0">
            <a:spAutoFit/>
          </a:bodyPr>
          <a:lstStyle/>
          <a:p>
            <a:r>
              <a:rPr lang="en-US" sz="4000" b="1">
                <a:solidFill>
                  <a:srgbClr val="0000FF"/>
                </a:solidFill>
                <a:latin typeface="+mn-ea"/>
                <a:cs typeface="+mn-ea"/>
              </a:rPr>
              <a:t>二级防护</a:t>
            </a:r>
            <a:endParaRPr lang="en-US" sz="4000" b="1">
              <a:solidFill>
                <a:srgbClr val="0000FF"/>
              </a:solidFill>
              <a:latin typeface="+mn-ea"/>
              <a:cs typeface="+mn-ea"/>
            </a:endParaRPr>
          </a:p>
        </p:txBody>
      </p:sp>
      <p:sp>
        <p:nvSpPr>
          <p:cNvPr id="7" name="文本框 6"/>
          <p:cNvSpPr txBox="1"/>
          <p:nvPr/>
        </p:nvSpPr>
        <p:spPr>
          <a:xfrm>
            <a:off x="8646160" y="911860"/>
            <a:ext cx="3089275" cy="706755"/>
          </a:xfrm>
          <a:prstGeom prst="rect">
            <a:avLst/>
          </a:prstGeom>
          <a:noFill/>
        </p:spPr>
        <p:txBody>
          <a:bodyPr wrap="square" rtlCol="0">
            <a:spAutoFit/>
          </a:bodyPr>
          <a:lstStyle/>
          <a:p>
            <a:r>
              <a:rPr lang="zh-CN" altLang="en-US" sz="4000" b="1">
                <a:solidFill>
                  <a:srgbClr val="0000FF"/>
                </a:solidFill>
                <a:latin typeface="+mn-ea"/>
                <a:cs typeface="+mn-ea"/>
              </a:rPr>
              <a:t>三</a:t>
            </a:r>
            <a:r>
              <a:rPr lang="en-US" sz="4000" b="1">
                <a:solidFill>
                  <a:srgbClr val="0000FF"/>
                </a:solidFill>
                <a:latin typeface="+mn-ea"/>
                <a:cs typeface="+mn-ea"/>
              </a:rPr>
              <a:t>级防护</a:t>
            </a:r>
            <a:endParaRPr lang="en-US" sz="4000" b="1">
              <a:solidFill>
                <a:srgbClr val="0000FF"/>
              </a:solidFill>
              <a:latin typeface="+mn-ea"/>
              <a:cs typeface="+mn-ea"/>
            </a:endParaRPr>
          </a:p>
        </p:txBody>
      </p:sp>
      <p:sp>
        <p:nvSpPr>
          <p:cNvPr id="9" name="文本框 8"/>
          <p:cNvSpPr txBox="1"/>
          <p:nvPr/>
        </p:nvSpPr>
        <p:spPr>
          <a:xfrm>
            <a:off x="676910" y="911860"/>
            <a:ext cx="3089275" cy="706755"/>
          </a:xfrm>
          <a:prstGeom prst="rect">
            <a:avLst/>
          </a:prstGeom>
          <a:noFill/>
        </p:spPr>
        <p:txBody>
          <a:bodyPr wrap="square" rtlCol="0">
            <a:spAutoFit/>
          </a:bodyPr>
          <a:lstStyle/>
          <a:p>
            <a:r>
              <a:rPr lang="en-US" altLang="zh-CN" sz="4000" b="1">
                <a:solidFill>
                  <a:srgbClr val="0000FF"/>
                </a:solidFill>
                <a:latin typeface="+mn-ea"/>
                <a:cs typeface="+mn-ea"/>
              </a:rPr>
              <a:t> </a:t>
            </a:r>
            <a:r>
              <a:rPr lang="zh-CN" altLang="en-US" sz="4000" b="1">
                <a:solidFill>
                  <a:srgbClr val="0000FF"/>
                </a:solidFill>
                <a:latin typeface="+mn-ea"/>
                <a:cs typeface="+mn-ea"/>
              </a:rPr>
              <a:t>一</a:t>
            </a:r>
            <a:r>
              <a:rPr lang="en-US" sz="4000" b="1">
                <a:solidFill>
                  <a:srgbClr val="0000FF"/>
                </a:solidFill>
                <a:latin typeface="+mn-ea"/>
                <a:cs typeface="+mn-ea"/>
              </a:rPr>
              <a:t>级防护</a:t>
            </a:r>
            <a:endParaRPr lang="en-US" sz="4000" b="1">
              <a:solidFill>
                <a:srgbClr val="0000FF"/>
              </a:solidFill>
              <a:latin typeface="+mn-ea"/>
              <a:cs typeface="+mn-ea"/>
            </a:endParaRPr>
          </a:p>
        </p:txBody>
      </p:sp>
      <p:pic>
        <p:nvPicPr>
          <p:cNvPr id="11" name="图片 10"/>
          <p:cNvPicPr>
            <a:picLocks noChangeAspect="1"/>
          </p:cNvPicPr>
          <p:nvPr/>
        </p:nvPicPr>
        <p:blipFill>
          <a:blip r:embed="rId1"/>
          <a:stretch>
            <a:fillRect/>
          </a:stretch>
        </p:blipFill>
        <p:spPr>
          <a:xfrm>
            <a:off x="245110" y="1882775"/>
            <a:ext cx="3952240" cy="3810000"/>
          </a:xfrm>
          <a:prstGeom prst="rect">
            <a:avLst/>
          </a:prstGeom>
        </p:spPr>
      </p:pic>
      <p:pic>
        <p:nvPicPr>
          <p:cNvPr id="12" name="图片 11"/>
          <p:cNvPicPr>
            <a:picLocks noChangeAspect="1"/>
          </p:cNvPicPr>
          <p:nvPr/>
        </p:nvPicPr>
        <p:blipFill>
          <a:blip r:embed="rId2"/>
          <a:stretch>
            <a:fillRect/>
          </a:stretch>
        </p:blipFill>
        <p:spPr>
          <a:xfrm>
            <a:off x="4601210" y="1791970"/>
            <a:ext cx="3475990" cy="3900805"/>
          </a:xfrm>
          <a:prstGeom prst="rect">
            <a:avLst/>
          </a:prstGeom>
        </p:spPr>
      </p:pic>
      <p:pic>
        <p:nvPicPr>
          <p:cNvPr id="14" name="图片 13"/>
          <p:cNvPicPr>
            <a:picLocks noChangeAspect="1"/>
          </p:cNvPicPr>
          <p:nvPr/>
        </p:nvPicPr>
        <p:blipFill rotWithShape="1">
          <a:blip r:embed="rId3"/>
          <a:srcRect l="24198" t="1522"/>
          <a:stretch>
            <a:fillRect/>
          </a:stretch>
        </p:blipFill>
        <p:spPr>
          <a:xfrm>
            <a:off x="8646160" y="1791969"/>
            <a:ext cx="2852651" cy="3900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5081270" cy="657225"/>
          </a:xfrm>
        </p:spPr>
        <p:txBody>
          <a:bodyPr>
            <a:normAutofit/>
          </a:bodyPr>
          <a:lstStyle/>
          <a:p>
            <a:r>
              <a:rPr lang="en-US" altLang="zh-CN" sz="3555">
                <a:solidFill>
                  <a:srgbClr val="FF0000"/>
                </a:solidFill>
              </a:rPr>
              <a:t>     </a:t>
            </a:r>
            <a:r>
              <a:rPr lang="zh-CN" altLang="en-US" sz="3555">
                <a:solidFill>
                  <a:srgbClr val="FF0000"/>
                </a:solidFill>
              </a:rPr>
              <a:t>个人防护用品</a:t>
            </a:r>
            <a:endParaRPr lang="zh-CN" altLang="en-US" sz="3555">
              <a:solidFill>
                <a:srgbClr val="FF0000"/>
              </a:solidFill>
            </a:endParaRPr>
          </a:p>
        </p:txBody>
      </p:sp>
      <p:sp>
        <p:nvSpPr>
          <p:cNvPr id="3" name="内容占位符 2"/>
          <p:cNvSpPr>
            <a:spLocks noGrp="1"/>
          </p:cNvSpPr>
          <p:nvPr>
            <p:ph idx="1"/>
          </p:nvPr>
        </p:nvSpPr>
        <p:spPr/>
        <p:txBody>
          <a:bodyPr/>
          <a:lstStyle/>
          <a:p>
            <a:endParaRPr lang="zh-CN" altLang="en-US"/>
          </a:p>
        </p:txBody>
      </p:sp>
      <p:sp>
        <p:nvSpPr>
          <p:cNvPr id="4" name="object 3"/>
          <p:cNvSpPr/>
          <p:nvPr/>
        </p:nvSpPr>
        <p:spPr>
          <a:xfrm>
            <a:off x="671195" y="1492885"/>
            <a:ext cx="5880100" cy="4902200"/>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7086601" y="1200786"/>
            <a:ext cx="4127500" cy="4902200"/>
          </a:xfrm>
          <a:prstGeom prst="rect">
            <a:avLst/>
          </a:prstGeom>
          <a:blipFill>
            <a:blip r:embed="rId2" cstate="print"/>
            <a:stretch>
              <a:fillRect/>
            </a:stretch>
          </a:blipFill>
        </p:spPr>
        <p:txBody>
          <a:bodyPr wrap="square" lIns="0" tIns="0" rIns="0" bIns="0" rtlCol="0"/>
          <a:lstStyle/>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solidFill>
                  <a:srgbClr val="FF0000"/>
                </a:solidFill>
              </a:rPr>
              <a:t>佩戴外科口罩</a:t>
            </a:r>
            <a:r>
              <a:rPr lang="zh-CN" altLang="en-US"/>
              <a:t>            </a:t>
            </a:r>
            <a:r>
              <a:rPr lang="zh-CN" altLang="en-US">
                <a:solidFill>
                  <a:srgbClr val="FF0000"/>
                </a:solidFill>
              </a:rPr>
              <a:t> </a:t>
            </a:r>
            <a:r>
              <a:rPr lang="zh-CN" altLang="en-US" sz="3600">
                <a:solidFill>
                  <a:srgbClr val="FF0000"/>
                </a:solidFill>
              </a:rPr>
              <a:t>摘除外科口罩</a:t>
            </a:r>
            <a:endParaRPr lang="zh-CN" altLang="en-US" sz="3600">
              <a:solidFill>
                <a:srgbClr val="FF0000"/>
              </a:solidFill>
            </a:endParaRPr>
          </a:p>
        </p:txBody>
      </p:sp>
      <p:pic>
        <p:nvPicPr>
          <p:cNvPr id="12290" name="Picture 2"/>
          <p:cNvPicPr>
            <a:picLocks noGrp="1" noChangeAspect="1" noChangeArrowheads="1"/>
          </p:cNvPicPr>
          <p:nvPr>
            <p:ph idx="1"/>
          </p:nvPr>
        </p:nvPicPr>
        <p:blipFill>
          <a:blip r:embed="rId1" cstate="print"/>
          <a:srcRect/>
          <a:stretch>
            <a:fillRect/>
          </a:stretch>
        </p:blipFill>
        <p:spPr bwMode="auto">
          <a:xfrm>
            <a:off x="290195" y="1482725"/>
            <a:ext cx="5777865" cy="4351655"/>
          </a:xfrm>
          <a:prstGeom prst="rect">
            <a:avLst/>
          </a:prstGeom>
          <a:noFill/>
          <a:ln w="9525">
            <a:noFill/>
            <a:miter lim="800000"/>
            <a:headEnd/>
            <a:tailEnd/>
          </a:ln>
        </p:spPr>
      </p:pic>
      <p:pic>
        <p:nvPicPr>
          <p:cNvPr id="12291" name="Picture 3"/>
          <p:cNvPicPr>
            <a:picLocks noChangeAspect="1" noChangeArrowheads="1"/>
          </p:cNvPicPr>
          <p:nvPr/>
        </p:nvPicPr>
        <p:blipFill>
          <a:blip r:embed="rId2" cstate="print"/>
          <a:srcRect/>
          <a:stretch>
            <a:fillRect/>
          </a:stretch>
        </p:blipFill>
        <p:spPr bwMode="auto">
          <a:xfrm>
            <a:off x="6219825" y="1267460"/>
            <a:ext cx="5972175" cy="50863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solidFill>
                  <a:srgbClr val="FF0000"/>
                </a:solidFill>
              </a:rPr>
              <a:t>佩戴医用防护口罩    </a:t>
            </a:r>
            <a:r>
              <a:rPr lang="zh-CN" altLang="en-US" sz="3600"/>
              <a:t>      </a:t>
            </a:r>
            <a:r>
              <a:rPr lang="zh-CN" altLang="en-US" sz="3600">
                <a:solidFill>
                  <a:srgbClr val="FF0000"/>
                </a:solidFill>
              </a:rPr>
              <a:t>   摘除</a:t>
            </a:r>
            <a:r>
              <a:rPr lang="zh-CN" altLang="en-US" sz="3600">
                <a:solidFill>
                  <a:srgbClr val="FF0000"/>
                </a:solidFill>
                <a:sym typeface="+mn-ea"/>
              </a:rPr>
              <a:t>医用防护口罩</a:t>
            </a:r>
            <a:r>
              <a:rPr lang="zh-CN" altLang="en-US" sz="3600"/>
              <a:t>      </a:t>
            </a:r>
            <a:endParaRPr lang="zh-CN" altLang="en-US" sz="3600"/>
          </a:p>
        </p:txBody>
      </p:sp>
      <p:pic>
        <p:nvPicPr>
          <p:cNvPr id="13314" name="Picture 2"/>
          <p:cNvPicPr>
            <a:picLocks noGrp="1" noChangeAspect="1" noChangeArrowheads="1"/>
          </p:cNvPicPr>
          <p:nvPr>
            <p:ph idx="1"/>
          </p:nvPr>
        </p:nvPicPr>
        <p:blipFill>
          <a:blip r:embed="rId1" cstate="print"/>
          <a:srcRect/>
          <a:stretch>
            <a:fillRect/>
          </a:stretch>
        </p:blipFill>
        <p:spPr bwMode="auto">
          <a:xfrm>
            <a:off x="508635" y="1369695"/>
            <a:ext cx="6312535" cy="4768215"/>
          </a:xfrm>
          <a:prstGeom prst="rect">
            <a:avLst/>
          </a:prstGeom>
          <a:noFill/>
          <a:ln w="9525">
            <a:noFill/>
            <a:miter lim="800000"/>
            <a:headEnd/>
            <a:tailEnd/>
          </a:ln>
        </p:spPr>
      </p:pic>
      <p:pic>
        <p:nvPicPr>
          <p:cNvPr id="13315" name="Picture 3"/>
          <p:cNvPicPr>
            <a:picLocks noChangeAspect="1" noChangeArrowheads="1"/>
          </p:cNvPicPr>
          <p:nvPr/>
        </p:nvPicPr>
        <p:blipFill>
          <a:blip r:embed="rId2" cstate="print"/>
          <a:srcRect/>
          <a:stretch>
            <a:fillRect/>
          </a:stretch>
        </p:blipFill>
        <p:spPr bwMode="auto">
          <a:xfrm>
            <a:off x="7092315" y="1369695"/>
            <a:ext cx="4999355" cy="476694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93115"/>
          </a:xfrm>
        </p:spPr>
        <p:txBody>
          <a:bodyPr>
            <a:normAutofit/>
          </a:bodyPr>
          <a:lstStyle/>
          <a:p>
            <a:r>
              <a:rPr lang="zh-CN" altLang="en-US" sz="4890">
                <a:solidFill>
                  <a:srgbClr val="FF0000"/>
                </a:solidFill>
              </a:rPr>
              <a:t>六、手卫生</a:t>
            </a:r>
            <a:endParaRPr lang="zh-CN" altLang="en-US" sz="4890">
              <a:solidFill>
                <a:srgbClr val="FF0000"/>
              </a:solidFill>
            </a:endParaRPr>
          </a:p>
        </p:txBody>
      </p:sp>
      <p:sp>
        <p:nvSpPr>
          <p:cNvPr id="4" name="object 4"/>
          <p:cNvSpPr/>
          <p:nvPr/>
        </p:nvSpPr>
        <p:spPr>
          <a:xfrm>
            <a:off x="2358390" y="1353185"/>
            <a:ext cx="7318375" cy="5399405"/>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4990465" y="5186680"/>
            <a:ext cx="6730365" cy="833120"/>
          </a:xfrm>
          <a:prstGeom prst="rect">
            <a:avLst/>
          </a:prstGeom>
        </p:spPr>
        <p:txBody>
          <a:bodyPr vert="horz" wrap="square" lIns="0" tIns="256540" rIns="0" bIns="0" rtlCol="0">
            <a:spAutoFit/>
          </a:bodyPr>
          <a:lstStyle/>
          <a:p>
            <a:pPr marR="436880" algn="l" fontAlgn="auto">
              <a:lnSpc>
                <a:spcPts val="4500"/>
              </a:lnSpc>
              <a:spcBef>
                <a:spcPts val="0"/>
              </a:spcBef>
            </a:pPr>
            <a:r>
              <a:rPr lang="zh-CN" sz="3200" dirty="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sz="3200"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3285" y="264160"/>
            <a:ext cx="2684145" cy="709295"/>
          </a:xfrm>
        </p:spPr>
        <p:txBody>
          <a:bodyPr>
            <a:normAutofit/>
          </a:bodyPr>
          <a:lstStyle/>
          <a:p>
            <a:r>
              <a:rPr lang="zh-CN" altLang="en-US" sz="3600">
                <a:solidFill>
                  <a:srgbClr val="FF0000"/>
                </a:solidFill>
                <a:sym typeface="+mn-ea"/>
              </a:rPr>
              <a:t>六、手卫生</a:t>
            </a:r>
            <a:endParaRPr lang="zh-CN" altLang="en-US" sz="3600">
              <a:solidFill>
                <a:srgbClr val="FF0000"/>
              </a:solidFill>
              <a:sym typeface="+mn-ea"/>
            </a:endParaRPr>
          </a:p>
        </p:txBody>
      </p:sp>
      <p:sp>
        <p:nvSpPr>
          <p:cNvPr id="4" name="文本框 3"/>
          <p:cNvSpPr txBox="1"/>
          <p:nvPr/>
        </p:nvSpPr>
        <p:spPr>
          <a:xfrm>
            <a:off x="9700895" y="2048510"/>
            <a:ext cx="2347595" cy="3538220"/>
          </a:xfrm>
          <a:prstGeom prst="rect">
            <a:avLst/>
          </a:prstGeom>
          <a:noFill/>
        </p:spPr>
        <p:txBody>
          <a:bodyPr wrap="square" rtlCol="0" anchor="t">
            <a:spAutoFit/>
          </a:bodyPr>
          <a:lstStyle/>
          <a:p>
            <a:pPr indent="-228600" algn="l">
              <a:lnSpc>
                <a:spcPts val="4000"/>
              </a:lnSpc>
              <a:spcBef>
                <a:spcPts val="0"/>
              </a:spcBef>
              <a:buClrTx/>
              <a:buSzTx/>
              <a:buNone/>
            </a:pPr>
            <a:r>
              <a:rPr lang="en-US" sz="2800" b="1">
                <a:solidFill>
                  <a:srgbClr val="FF0000"/>
                </a:solidFill>
                <a:latin typeface="+mn-ea"/>
                <a:cs typeface="+mn-ea"/>
                <a:sym typeface="+mn-ea"/>
              </a:rPr>
              <a:t>洗手或手消毒</a:t>
            </a:r>
            <a:r>
              <a:rPr lang="en-US" sz="2800" b="1">
                <a:solidFill>
                  <a:srgbClr val="0000FF"/>
                </a:solidFill>
                <a:latin typeface="+mn-ea"/>
                <a:cs typeface="+mn-ea"/>
                <a:sym typeface="+mn-ea"/>
              </a:rPr>
              <a:t>可以切断传播途径，是降低医院感染</a:t>
            </a:r>
            <a:r>
              <a:rPr lang="en-US" sz="2800" b="1">
                <a:solidFill>
                  <a:srgbClr val="FF0000"/>
                </a:solidFill>
                <a:latin typeface="+mn-ea"/>
                <a:cs typeface="+mn-ea"/>
                <a:sym typeface="+mn-ea"/>
              </a:rPr>
              <a:t>最经济、 最有效的方法。</a:t>
            </a:r>
            <a:endParaRPr lang="en-US" sz="2800" b="1">
              <a:solidFill>
                <a:srgbClr val="FF0000"/>
              </a:solidFill>
              <a:latin typeface="+mn-ea"/>
              <a:cs typeface="+mn-ea"/>
              <a:sym typeface="+mn-ea"/>
            </a:endParaRPr>
          </a:p>
        </p:txBody>
      </p:sp>
      <p:pic>
        <p:nvPicPr>
          <p:cNvPr id="53251" name="Picture 2" descr="Handrub03"/>
          <p:cNvPicPr preferRelativeResize="0">
            <a:picLocks noChangeAspect="1"/>
          </p:cNvPicPr>
          <p:nvPr/>
        </p:nvPicPr>
        <p:blipFill>
          <a:blip r:embed="rId1">
            <a:lum bright="6000"/>
          </a:blip>
          <a:stretch>
            <a:fillRect/>
          </a:stretch>
        </p:blipFill>
        <p:spPr>
          <a:xfrm>
            <a:off x="1379220" y="1448435"/>
            <a:ext cx="2286000" cy="1714500"/>
          </a:xfrm>
          <a:prstGeom prst="rect">
            <a:avLst/>
          </a:prstGeom>
          <a:noFill/>
          <a:ln w="9525">
            <a:noFill/>
          </a:ln>
        </p:spPr>
      </p:pic>
      <p:pic>
        <p:nvPicPr>
          <p:cNvPr id="53253" name="Picture 4" descr="Handrub04"/>
          <p:cNvPicPr>
            <a:picLocks noChangeAspect="1"/>
          </p:cNvPicPr>
          <p:nvPr/>
        </p:nvPicPr>
        <p:blipFill>
          <a:blip r:embed="rId2">
            <a:lum bright="6000"/>
          </a:blip>
          <a:stretch>
            <a:fillRect/>
          </a:stretch>
        </p:blipFill>
        <p:spPr>
          <a:xfrm>
            <a:off x="4140200" y="1438910"/>
            <a:ext cx="2413000" cy="1714500"/>
          </a:xfrm>
          <a:prstGeom prst="rect">
            <a:avLst/>
          </a:prstGeom>
          <a:noFill/>
          <a:ln w="9525">
            <a:noFill/>
          </a:ln>
        </p:spPr>
      </p:pic>
      <p:pic>
        <p:nvPicPr>
          <p:cNvPr id="53255" name="Picture 6" descr="Handrub05"/>
          <p:cNvPicPr>
            <a:picLocks noChangeAspect="1"/>
          </p:cNvPicPr>
          <p:nvPr/>
        </p:nvPicPr>
        <p:blipFill>
          <a:blip r:embed="rId3">
            <a:lum bright="6000"/>
          </a:blip>
          <a:stretch>
            <a:fillRect/>
          </a:stretch>
        </p:blipFill>
        <p:spPr>
          <a:xfrm>
            <a:off x="6985635" y="1447800"/>
            <a:ext cx="2286000" cy="1790700"/>
          </a:xfrm>
          <a:prstGeom prst="rect">
            <a:avLst/>
          </a:prstGeom>
          <a:noFill/>
          <a:ln w="9525">
            <a:noFill/>
          </a:ln>
        </p:spPr>
      </p:pic>
      <p:pic>
        <p:nvPicPr>
          <p:cNvPr id="53256" name="Picture 8" descr="Handrub06"/>
          <p:cNvPicPr>
            <a:picLocks noChangeAspect="1"/>
          </p:cNvPicPr>
          <p:nvPr/>
        </p:nvPicPr>
        <p:blipFill>
          <a:blip r:embed="rId4">
            <a:lum bright="6000"/>
          </a:blip>
          <a:stretch>
            <a:fillRect/>
          </a:stretch>
        </p:blipFill>
        <p:spPr>
          <a:xfrm>
            <a:off x="1357630" y="4075430"/>
            <a:ext cx="2209800" cy="1657350"/>
          </a:xfrm>
          <a:prstGeom prst="rect">
            <a:avLst/>
          </a:prstGeom>
          <a:noFill/>
          <a:ln w="9525">
            <a:noFill/>
          </a:ln>
        </p:spPr>
      </p:pic>
      <p:pic>
        <p:nvPicPr>
          <p:cNvPr id="53258" name="Picture 10" descr="Handrub07"/>
          <p:cNvPicPr>
            <a:picLocks noChangeAspect="1"/>
          </p:cNvPicPr>
          <p:nvPr/>
        </p:nvPicPr>
        <p:blipFill>
          <a:blip r:embed="rId5">
            <a:lum bright="6000"/>
          </a:blip>
          <a:stretch>
            <a:fillRect/>
          </a:stretch>
        </p:blipFill>
        <p:spPr>
          <a:xfrm>
            <a:off x="4140200" y="4100195"/>
            <a:ext cx="2384425" cy="1693863"/>
          </a:xfrm>
          <a:prstGeom prst="rect">
            <a:avLst/>
          </a:prstGeom>
          <a:noFill/>
          <a:ln w="9525">
            <a:noFill/>
          </a:ln>
        </p:spPr>
      </p:pic>
      <p:pic>
        <p:nvPicPr>
          <p:cNvPr id="53259" name="Picture 12" descr="Handrub08"/>
          <p:cNvPicPr>
            <a:picLocks noChangeAspect="1"/>
          </p:cNvPicPr>
          <p:nvPr/>
        </p:nvPicPr>
        <p:blipFill>
          <a:blip r:embed="rId6">
            <a:lum bright="6000"/>
          </a:blip>
          <a:stretch>
            <a:fillRect/>
          </a:stretch>
        </p:blipFill>
        <p:spPr>
          <a:xfrm>
            <a:off x="6985635" y="4138295"/>
            <a:ext cx="2286000" cy="1655763"/>
          </a:xfrm>
          <a:prstGeom prst="rect">
            <a:avLst/>
          </a:prstGeom>
          <a:noFill/>
          <a:ln w="9525">
            <a:noFill/>
          </a:ln>
        </p:spPr>
      </p:pic>
      <p:sp>
        <p:nvSpPr>
          <p:cNvPr id="53264" name="Oval 20"/>
          <p:cNvSpPr/>
          <p:nvPr/>
        </p:nvSpPr>
        <p:spPr>
          <a:xfrm>
            <a:off x="1038225" y="1448435"/>
            <a:ext cx="6858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lang="zh-CN" altLang="en-US" sz="2800" b="1" dirty="0">
                <a:solidFill>
                  <a:srgbClr val="CC0000"/>
                </a:solidFill>
                <a:latin typeface="Arial" panose="020B0604020202020204" pitchFamily="34" charset="0"/>
                <a:ea typeface="方正琥珀简体"/>
              </a:rPr>
              <a:t>内</a:t>
            </a:r>
            <a:endParaRPr lang="zh-CN" altLang="en-US" sz="2800" b="1" dirty="0">
              <a:solidFill>
                <a:srgbClr val="CC0000"/>
              </a:solidFill>
              <a:latin typeface="Arial" panose="020B0604020202020204" pitchFamily="34" charset="0"/>
              <a:ea typeface="方正琥珀简体"/>
            </a:endParaRPr>
          </a:p>
        </p:txBody>
      </p:sp>
      <p:sp>
        <p:nvSpPr>
          <p:cNvPr id="53269" name="Oval 26"/>
          <p:cNvSpPr/>
          <p:nvPr/>
        </p:nvSpPr>
        <p:spPr>
          <a:xfrm>
            <a:off x="3664903" y="1294765"/>
            <a:ext cx="6858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lang="zh-CN" altLang="en-US" sz="2800" b="1" dirty="0">
                <a:solidFill>
                  <a:srgbClr val="CC0000"/>
                </a:solidFill>
                <a:latin typeface="Arial" panose="020B0604020202020204" pitchFamily="34" charset="0"/>
                <a:ea typeface="方正琥珀简体"/>
              </a:rPr>
              <a:t>外</a:t>
            </a:r>
            <a:endParaRPr lang="zh-CN" altLang="en-US" sz="2800" b="1" dirty="0">
              <a:solidFill>
                <a:srgbClr val="CC0000"/>
              </a:solidFill>
              <a:latin typeface="Arial" panose="020B0604020202020204" pitchFamily="34" charset="0"/>
              <a:ea typeface="方正琥珀简体"/>
              <a:sym typeface="Arial" panose="020B0604020202020204" pitchFamily="34" charset="0"/>
            </a:endParaRPr>
          </a:p>
        </p:txBody>
      </p:sp>
      <p:sp>
        <p:nvSpPr>
          <p:cNvPr id="53266" name="Oval 23"/>
          <p:cNvSpPr/>
          <p:nvPr/>
        </p:nvSpPr>
        <p:spPr>
          <a:xfrm>
            <a:off x="6524625" y="1438910"/>
            <a:ext cx="6858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lang="zh-CN" altLang="en-US" sz="2800" b="1" dirty="0">
                <a:solidFill>
                  <a:srgbClr val="CC0000"/>
                </a:solidFill>
                <a:latin typeface="Arial" panose="020B0604020202020204" pitchFamily="34" charset="0"/>
                <a:ea typeface="方正琥珀简体"/>
              </a:rPr>
              <a:t>夹</a:t>
            </a:r>
            <a:endParaRPr lang="zh-CN" altLang="en-US" sz="2800" b="1" dirty="0">
              <a:solidFill>
                <a:srgbClr val="CC0000"/>
              </a:solidFill>
              <a:latin typeface="Arial" panose="020B0604020202020204" pitchFamily="34" charset="0"/>
              <a:ea typeface="方正琥珀简体"/>
            </a:endParaRPr>
          </a:p>
        </p:txBody>
      </p:sp>
      <p:sp>
        <p:nvSpPr>
          <p:cNvPr id="53268" name="Oval 25"/>
          <p:cNvSpPr/>
          <p:nvPr/>
        </p:nvSpPr>
        <p:spPr>
          <a:xfrm>
            <a:off x="967105" y="3965575"/>
            <a:ext cx="6858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lang="zh-CN" altLang="en-US" sz="2800" b="1" dirty="0">
                <a:solidFill>
                  <a:srgbClr val="CC0000"/>
                </a:solidFill>
                <a:latin typeface="Arial" panose="020B0604020202020204" pitchFamily="34" charset="0"/>
                <a:ea typeface="方正琥珀简体"/>
              </a:rPr>
              <a:t>弓</a:t>
            </a:r>
            <a:endParaRPr lang="zh-CN" altLang="en-US" sz="2800" b="1" dirty="0">
              <a:solidFill>
                <a:srgbClr val="CC0000"/>
              </a:solidFill>
              <a:latin typeface="Arial" panose="020B0604020202020204" pitchFamily="34" charset="0"/>
              <a:ea typeface="方正琥珀简体"/>
            </a:endParaRPr>
          </a:p>
        </p:txBody>
      </p:sp>
      <p:sp>
        <p:nvSpPr>
          <p:cNvPr id="53267" name="Oval 24"/>
          <p:cNvSpPr/>
          <p:nvPr/>
        </p:nvSpPr>
        <p:spPr>
          <a:xfrm>
            <a:off x="3605213" y="3965575"/>
            <a:ext cx="6858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lang="zh-CN" altLang="en-US" sz="2800" b="1" dirty="0">
                <a:solidFill>
                  <a:srgbClr val="CC0000"/>
                </a:solidFill>
                <a:latin typeface="Arial" panose="020B0604020202020204" pitchFamily="34" charset="0"/>
                <a:ea typeface="方正琥珀简体"/>
              </a:rPr>
              <a:t>大</a:t>
            </a:r>
            <a:endParaRPr lang="zh-CN" altLang="en-US" sz="2800" b="1" dirty="0">
              <a:solidFill>
                <a:srgbClr val="CC0000"/>
              </a:solidFill>
              <a:latin typeface="Arial" panose="020B0604020202020204" pitchFamily="34" charset="0"/>
              <a:ea typeface="方正琥珀简体"/>
            </a:endParaRPr>
          </a:p>
        </p:txBody>
      </p:sp>
      <p:sp>
        <p:nvSpPr>
          <p:cNvPr id="53265" name="Oval 22"/>
          <p:cNvSpPr/>
          <p:nvPr/>
        </p:nvSpPr>
        <p:spPr>
          <a:xfrm>
            <a:off x="6553200" y="4075430"/>
            <a:ext cx="6858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lang="zh-CN" altLang="en-US" sz="2800" b="1" dirty="0">
                <a:solidFill>
                  <a:srgbClr val="CC0000"/>
                </a:solidFill>
                <a:latin typeface="Arial" panose="020B0604020202020204" pitchFamily="34" charset="0"/>
                <a:ea typeface="方正琥珀简体"/>
              </a:rPr>
              <a:t>立</a:t>
            </a:r>
            <a:endParaRPr lang="zh-CN" altLang="en-US" sz="2800" b="1" dirty="0">
              <a:solidFill>
                <a:srgbClr val="CC0000"/>
              </a:solidFill>
              <a:latin typeface="Arial" panose="020B0604020202020204" pitchFamily="34" charset="0"/>
              <a:ea typeface="方正琥珀简体"/>
            </a:endParaRPr>
          </a:p>
        </p:txBody>
      </p:sp>
      <p:sp>
        <p:nvSpPr>
          <p:cNvPr id="53252" name="Rectangle 3"/>
          <p:cNvSpPr/>
          <p:nvPr/>
        </p:nvSpPr>
        <p:spPr>
          <a:xfrm>
            <a:off x="1319530" y="3238500"/>
            <a:ext cx="2286000" cy="737235"/>
          </a:xfrm>
          <a:prstGeom prst="rect">
            <a:avLst/>
          </a:prstGeom>
          <a:noFill/>
          <a:ln w="19050" cap="flat" cmpd="sng">
            <a:solidFill>
              <a:srgbClr val="FF6600"/>
            </a:solidFill>
            <a:prstDash val="solid"/>
            <a:miter/>
            <a:headEnd type="none" w="med" len="med"/>
            <a:tailEnd type="none" w="med" len="med"/>
          </a:ln>
        </p:spPr>
        <p:txBody>
          <a:bodyPr>
            <a:spAutoFit/>
          </a:bodyPr>
          <a:lstStyle/>
          <a:p>
            <a:pPr algn="ctr" eaLnBrk="0" hangingPunct="0"/>
            <a:r>
              <a:rPr lang="zh-CN" altLang="en-US" sz="1200" b="1" dirty="0">
                <a:latin typeface="宋体" panose="02010600030101010101" pitchFamily="2" charset="-122"/>
                <a:ea typeface="宋体" panose="02010600030101010101" pitchFamily="2" charset="-122"/>
              </a:rPr>
              <a:t>第 </a:t>
            </a:r>
            <a:r>
              <a:rPr lang="zh-CN" altLang="en-US" b="1" dirty="0">
                <a:solidFill>
                  <a:srgbClr val="CC0000"/>
                </a:solidFill>
                <a:latin typeface="FZY4"/>
                <a:ea typeface="FZY4"/>
                <a:sym typeface="Arial" panose="020B0604020202020204" pitchFamily="34" charset="0"/>
              </a:rPr>
              <a:t>1 </a:t>
            </a:r>
            <a:r>
              <a:rPr lang="zh-CN" altLang="en-US" sz="1200" b="1" dirty="0">
                <a:latin typeface="宋体" panose="02010600030101010101" pitchFamily="2" charset="-122"/>
                <a:ea typeface="宋体" panose="02010600030101010101" pitchFamily="2" charset="-122"/>
              </a:rPr>
              <a:t>步</a:t>
            </a:r>
            <a:endParaRPr lang="zh-CN" altLang="en-US" sz="1200" b="1" dirty="0">
              <a:latin typeface="宋体" panose="02010600030101010101" pitchFamily="2" charset="-122"/>
              <a:ea typeface="宋体" panose="02010600030101010101" pitchFamily="2" charset="-122"/>
            </a:endParaRPr>
          </a:p>
          <a:p>
            <a:pPr algn="ctr" eaLnBrk="0" hangingPunct="0"/>
            <a:r>
              <a:rPr lang="zh-CN" altLang="en-US" sz="1200" b="1" dirty="0">
                <a:latin typeface="宋体" panose="02010600030101010101" pitchFamily="2" charset="-122"/>
                <a:ea typeface="宋体" panose="02010600030101010101" pitchFamily="2" charset="-122"/>
              </a:rPr>
              <a:t>掌心相对，手指并拢相互</a:t>
            </a:r>
            <a:r>
              <a:rPr lang="zh-CN" altLang="en-US" sz="1200" b="1" dirty="0">
                <a:latin typeface="宋体" panose="02010600030101010101" pitchFamily="2" charset="-122"/>
                <a:ea typeface="宋体" panose="02010600030101010101" pitchFamily="2" charset="-122"/>
                <a:sym typeface="+mn-ea"/>
              </a:rPr>
              <a:t>揉搓。</a:t>
            </a:r>
            <a:endParaRPr lang="zh-CN" altLang="en-US" sz="1600" b="1" dirty="0">
              <a:latin typeface="Times New Roman" panose="02020603050405020304" pitchFamily="18" charset="0"/>
              <a:ea typeface="宋体" panose="02010600030101010101" pitchFamily="2" charset="-122"/>
            </a:endParaRPr>
          </a:p>
        </p:txBody>
      </p:sp>
      <p:sp>
        <p:nvSpPr>
          <p:cNvPr id="53254" name="Rectangle 5"/>
          <p:cNvSpPr/>
          <p:nvPr/>
        </p:nvSpPr>
        <p:spPr>
          <a:xfrm>
            <a:off x="4140200" y="3336925"/>
            <a:ext cx="2413000" cy="798830"/>
          </a:xfrm>
          <a:prstGeom prst="rect">
            <a:avLst/>
          </a:prstGeom>
          <a:noFill/>
          <a:ln w="19050" cap="flat" cmpd="sng">
            <a:solidFill>
              <a:srgbClr val="FF6600"/>
            </a:solidFill>
            <a:prstDash val="solid"/>
            <a:miter/>
            <a:headEnd type="none" w="med" len="med"/>
            <a:tailEnd type="none" w="med" len="med"/>
          </a:ln>
        </p:spPr>
        <p:txBody>
          <a:bodyPr>
            <a:spAutoFit/>
          </a:bodyPr>
          <a:lstStyle/>
          <a:p>
            <a:pPr algn="ctr" eaLnBrk="0" hangingPunct="0"/>
            <a:r>
              <a:rPr lang="zh-CN" altLang="en-US" sz="1200" b="1" dirty="0">
                <a:latin typeface="宋体" panose="02010600030101010101" pitchFamily="2" charset="-122"/>
                <a:ea typeface="宋体" panose="02010600030101010101" pitchFamily="2" charset="-122"/>
              </a:rPr>
              <a:t>第 </a:t>
            </a:r>
            <a:r>
              <a:rPr lang="zh-CN" altLang="en-US" b="1" dirty="0">
                <a:solidFill>
                  <a:srgbClr val="CC0000"/>
                </a:solidFill>
                <a:latin typeface="FZY4"/>
                <a:ea typeface="FZY4"/>
                <a:sym typeface="Arial" panose="020B0604020202020204" pitchFamily="34" charset="0"/>
              </a:rPr>
              <a:t>2 </a:t>
            </a:r>
            <a:r>
              <a:rPr lang="zh-CN" altLang="en-US" sz="1200" b="1" dirty="0">
                <a:latin typeface="宋体" panose="02010600030101010101" pitchFamily="2" charset="-122"/>
                <a:ea typeface="宋体" panose="02010600030101010101" pitchFamily="2" charset="-122"/>
              </a:rPr>
              <a:t>步</a:t>
            </a:r>
            <a:endParaRPr lang="zh-CN" altLang="en-US" sz="1200" b="1" dirty="0">
              <a:latin typeface="宋体" panose="02010600030101010101" pitchFamily="2" charset="-122"/>
              <a:ea typeface="宋体" panose="02010600030101010101" pitchFamily="2" charset="-122"/>
            </a:endParaRPr>
          </a:p>
          <a:p>
            <a:pPr algn="ctr" eaLnBrk="0" hangingPunct="0"/>
            <a:r>
              <a:rPr lang="zh-CN" altLang="en-US" sz="1200" b="1" dirty="0">
                <a:latin typeface="宋体" panose="02010600030101010101" pitchFamily="2" charset="-122"/>
                <a:ea typeface="宋体" panose="02010600030101010101" pitchFamily="2" charset="-122"/>
              </a:rPr>
              <a:t>手心对手背沿指缝相互揉搓，交替进行。</a:t>
            </a:r>
            <a:r>
              <a:rPr lang="zh-CN" altLang="en-US" sz="1600" b="1" dirty="0">
                <a:latin typeface="Times New Roman" panose="02020603050405020304" pitchFamily="18" charset="0"/>
                <a:ea typeface="宋体" panose="02010600030101010101" pitchFamily="2" charset="-122"/>
              </a:rPr>
              <a:t> </a:t>
            </a:r>
            <a:endParaRPr lang="zh-CN" altLang="en-US" sz="1600" b="1" dirty="0">
              <a:latin typeface="Times New Roman" panose="02020603050405020304" pitchFamily="18" charset="0"/>
              <a:ea typeface="宋体" panose="02010600030101010101" pitchFamily="2" charset="-122"/>
            </a:endParaRPr>
          </a:p>
        </p:txBody>
      </p:sp>
      <p:sp>
        <p:nvSpPr>
          <p:cNvPr id="53261" name="Rectangle 7"/>
          <p:cNvSpPr/>
          <p:nvPr/>
        </p:nvSpPr>
        <p:spPr>
          <a:xfrm>
            <a:off x="6985635" y="3336925"/>
            <a:ext cx="2286000" cy="738188"/>
          </a:xfrm>
          <a:prstGeom prst="rect">
            <a:avLst/>
          </a:prstGeom>
          <a:noFill/>
          <a:ln w="19050" cap="flat" cmpd="sng">
            <a:solidFill>
              <a:srgbClr val="FF6600"/>
            </a:solidFill>
            <a:prstDash val="solid"/>
            <a:miter/>
            <a:headEnd type="none" w="med" len="med"/>
            <a:tailEnd type="none" w="med" len="med"/>
          </a:ln>
        </p:spPr>
        <p:txBody>
          <a:bodyPr>
            <a:spAutoFit/>
          </a:bodyPr>
          <a:lstStyle/>
          <a:p>
            <a:pPr algn="ctr"/>
            <a:r>
              <a:rPr lang="zh-CN" altLang="en-US" sz="1200" b="1" dirty="0">
                <a:latin typeface="宋体" panose="02010600030101010101" pitchFamily="2" charset="-122"/>
                <a:ea typeface="宋体" panose="02010600030101010101" pitchFamily="2" charset="-122"/>
              </a:rPr>
              <a:t>第 </a:t>
            </a:r>
            <a:r>
              <a:rPr lang="zh-CN" altLang="en-US" b="1" dirty="0">
                <a:solidFill>
                  <a:srgbClr val="CC0000"/>
                </a:solidFill>
                <a:latin typeface="FZY4"/>
                <a:ea typeface="FZY4"/>
                <a:sym typeface="Arial" panose="020B0604020202020204" pitchFamily="34" charset="0"/>
              </a:rPr>
              <a:t>3 </a:t>
            </a:r>
            <a:r>
              <a:rPr lang="zh-CN" altLang="en-US" sz="1200" b="1" dirty="0">
                <a:latin typeface="宋体" panose="02010600030101010101" pitchFamily="2" charset="-122"/>
                <a:ea typeface="宋体" panose="02010600030101010101" pitchFamily="2" charset="-122"/>
              </a:rPr>
              <a:t>步</a:t>
            </a:r>
            <a:endParaRPr lang="zh-CN" altLang="en-US" sz="1200" b="1" dirty="0">
              <a:latin typeface="宋体" panose="02010600030101010101" pitchFamily="2" charset="-122"/>
              <a:ea typeface="宋体" panose="02010600030101010101" pitchFamily="2" charset="-122"/>
            </a:endParaRPr>
          </a:p>
          <a:p>
            <a:pPr algn="ctr"/>
            <a:r>
              <a:rPr lang="zh-CN" altLang="en-US" sz="1200" b="1" dirty="0">
                <a:latin typeface="宋体" panose="02010600030101010101" pitchFamily="2" charset="-122"/>
                <a:ea typeface="宋体" panose="02010600030101010101" pitchFamily="2" charset="-122"/>
              </a:rPr>
              <a:t>掌心相对，双手交叉沿指缝相互摩擦</a:t>
            </a:r>
            <a:r>
              <a:rPr lang="zh-CN" altLang="en-US" sz="1200" b="1" dirty="0">
                <a:latin typeface="Times New Roman" panose="02020603050405020304" pitchFamily="18" charset="0"/>
                <a:ea typeface="宋体" panose="02010600030101010101" pitchFamily="2" charset="-122"/>
              </a:rPr>
              <a:t> </a:t>
            </a:r>
            <a:endParaRPr lang="zh-CN" altLang="en-US" sz="1200" b="1" dirty="0">
              <a:latin typeface="Arial" panose="020B0604020202020204" pitchFamily="34" charset="0"/>
              <a:ea typeface="宋体" panose="02010600030101010101" pitchFamily="2" charset="-122"/>
            </a:endParaRPr>
          </a:p>
        </p:txBody>
      </p:sp>
      <p:sp>
        <p:nvSpPr>
          <p:cNvPr id="53257" name="Text Box 9"/>
          <p:cNvSpPr txBox="1"/>
          <p:nvPr/>
        </p:nvSpPr>
        <p:spPr>
          <a:xfrm>
            <a:off x="1395730" y="5794375"/>
            <a:ext cx="2209800" cy="737235"/>
          </a:xfrm>
          <a:prstGeom prst="rect">
            <a:avLst/>
          </a:prstGeom>
          <a:noFill/>
          <a:ln w="9525" cap="flat" cmpd="sng">
            <a:solidFill>
              <a:srgbClr val="FF6600"/>
            </a:solidFill>
            <a:prstDash val="solid"/>
            <a:miter/>
            <a:headEnd type="none" w="med" len="med"/>
            <a:tailEnd type="none" w="med" len="med"/>
          </a:ln>
        </p:spPr>
        <p:txBody>
          <a:bodyPr wrap="square">
            <a:spAutoFit/>
          </a:bodyPr>
          <a:lstStyle/>
          <a:p>
            <a:pPr algn="ctr"/>
            <a:r>
              <a:rPr lang="zh-CN" altLang="en-US" sz="1200" b="1" dirty="0">
                <a:latin typeface="Garamond" panose="02020404030301010803" pitchFamily="2" charset="0"/>
                <a:ea typeface="宋体" panose="02010600030101010101" pitchFamily="2" charset="-122"/>
              </a:rPr>
              <a:t>第 </a:t>
            </a:r>
            <a:r>
              <a:rPr lang="zh-CN" altLang="en-US" b="1" dirty="0">
                <a:solidFill>
                  <a:srgbClr val="CC0000"/>
                </a:solidFill>
                <a:latin typeface="FZY4"/>
                <a:ea typeface="FZY4"/>
                <a:sym typeface="Arial" panose="020B0604020202020204" pitchFamily="34" charset="0"/>
              </a:rPr>
              <a:t>4 </a:t>
            </a:r>
            <a:r>
              <a:rPr lang="zh-CN" altLang="en-US" sz="1200" b="1" dirty="0">
                <a:latin typeface="Garamond" panose="02020404030301010803" pitchFamily="2" charset="0"/>
                <a:ea typeface="宋体" panose="02010600030101010101" pitchFamily="2" charset="-122"/>
              </a:rPr>
              <a:t>步</a:t>
            </a:r>
            <a:endParaRPr lang="zh-CN" altLang="en-US" sz="1200" b="1" dirty="0">
              <a:latin typeface="Garamond" panose="02020404030301010803" pitchFamily="2" charset="0"/>
              <a:ea typeface="宋体" panose="02010600030101010101" pitchFamily="2" charset="-122"/>
            </a:endParaRPr>
          </a:p>
          <a:p>
            <a:pPr algn="ctr"/>
            <a:r>
              <a:rPr lang="zh-CN" altLang="en-US" sz="1200" b="1" dirty="0">
                <a:latin typeface="Garamond" panose="02020404030301010803" pitchFamily="2" charset="0"/>
                <a:ea typeface="宋体" panose="02010600030101010101" pitchFamily="2" charset="-122"/>
              </a:rPr>
              <a:t>双手指交锁，指背在对侧掌心揉搓，</a:t>
            </a:r>
            <a:r>
              <a:rPr lang="zh-CN" altLang="en-US" sz="1200" b="1" dirty="0">
                <a:latin typeface="宋体" panose="02010600030101010101" pitchFamily="2" charset="-122"/>
                <a:ea typeface="宋体" panose="02010600030101010101" pitchFamily="2" charset="-122"/>
                <a:sym typeface="+mn-ea"/>
              </a:rPr>
              <a:t>交替进行。</a:t>
            </a:r>
            <a:endParaRPr lang="zh-CN" altLang="en-US" sz="1200" b="1" dirty="0">
              <a:latin typeface="Garamond" panose="02020404030301010803" pitchFamily="2" charset="0"/>
              <a:ea typeface="宋体" panose="02010600030101010101" pitchFamily="2" charset="-122"/>
            </a:endParaRPr>
          </a:p>
        </p:txBody>
      </p:sp>
      <p:sp>
        <p:nvSpPr>
          <p:cNvPr id="53262" name="Rectangle 11"/>
          <p:cNvSpPr/>
          <p:nvPr/>
        </p:nvSpPr>
        <p:spPr>
          <a:xfrm>
            <a:off x="4140200" y="5794375"/>
            <a:ext cx="2413000" cy="738188"/>
          </a:xfrm>
          <a:prstGeom prst="rect">
            <a:avLst/>
          </a:prstGeom>
          <a:noFill/>
          <a:ln w="19050" cap="flat" cmpd="sng">
            <a:solidFill>
              <a:srgbClr val="FF6600"/>
            </a:solidFill>
            <a:prstDash val="solid"/>
            <a:miter/>
            <a:headEnd type="none" w="med" len="med"/>
            <a:tailEnd type="none" w="med" len="med"/>
          </a:ln>
        </p:spPr>
        <p:txBody>
          <a:bodyPr>
            <a:spAutoFit/>
          </a:bodyPr>
          <a:lstStyle/>
          <a:p>
            <a:pPr algn="ctr"/>
            <a:r>
              <a:rPr lang="zh-CN" altLang="en-US" sz="1200" b="1" dirty="0">
                <a:latin typeface="宋体" panose="02010600030101010101" pitchFamily="2" charset="-122"/>
                <a:ea typeface="宋体" panose="02010600030101010101" pitchFamily="2" charset="-122"/>
              </a:rPr>
              <a:t>第 </a:t>
            </a:r>
            <a:r>
              <a:rPr lang="zh-CN" altLang="en-US" b="1" dirty="0">
                <a:solidFill>
                  <a:srgbClr val="CC0000"/>
                </a:solidFill>
                <a:latin typeface="FZY4"/>
                <a:ea typeface="FZY4"/>
                <a:sym typeface="Arial" panose="020B0604020202020204" pitchFamily="34" charset="0"/>
              </a:rPr>
              <a:t>5 </a:t>
            </a:r>
            <a:r>
              <a:rPr lang="zh-CN" altLang="en-US" sz="1200" b="1" dirty="0">
                <a:latin typeface="宋体" panose="02010600030101010101" pitchFamily="2" charset="-122"/>
                <a:ea typeface="宋体" panose="02010600030101010101" pitchFamily="2" charset="-122"/>
              </a:rPr>
              <a:t>步</a:t>
            </a:r>
            <a:endParaRPr lang="zh-CN" altLang="en-US" sz="1200" b="1" dirty="0">
              <a:latin typeface="宋体" panose="02010600030101010101" pitchFamily="2" charset="-122"/>
              <a:ea typeface="宋体" panose="02010600030101010101" pitchFamily="2" charset="-122"/>
            </a:endParaRPr>
          </a:p>
          <a:p>
            <a:pPr algn="ctr"/>
            <a:r>
              <a:rPr lang="zh-CN" altLang="en-US" sz="1200" b="1" dirty="0">
                <a:latin typeface="宋体" panose="02010600030101010101" pitchFamily="2" charset="-122"/>
                <a:ea typeface="宋体" panose="02010600030101010101" pitchFamily="2" charset="-122"/>
              </a:rPr>
              <a:t>一手握另一手大拇指旋转搓擦</a:t>
            </a:r>
            <a:endParaRPr lang="zh-CN" altLang="en-US" sz="1200" b="1" dirty="0">
              <a:latin typeface="宋体" panose="02010600030101010101" pitchFamily="2" charset="-122"/>
              <a:ea typeface="宋体" panose="02010600030101010101" pitchFamily="2" charset="-122"/>
            </a:endParaRPr>
          </a:p>
          <a:p>
            <a:pPr algn="ctr"/>
            <a:r>
              <a:rPr lang="zh-CN" altLang="en-US" sz="1200" b="1" dirty="0">
                <a:latin typeface="宋体" panose="02010600030101010101" pitchFamily="2" charset="-122"/>
                <a:ea typeface="宋体" panose="02010600030101010101" pitchFamily="2" charset="-122"/>
              </a:rPr>
              <a:t>交换进行</a:t>
            </a:r>
            <a:r>
              <a:rPr lang="zh-CN" altLang="en-US" sz="1200" b="1" dirty="0">
                <a:latin typeface="Times New Roman" panose="02020603050405020304" pitchFamily="18" charset="0"/>
                <a:ea typeface="宋体" panose="02010600030101010101" pitchFamily="2" charset="-122"/>
              </a:rPr>
              <a:t> </a:t>
            </a:r>
            <a:endParaRPr lang="zh-CN" altLang="en-US" sz="1200" b="1" dirty="0">
              <a:latin typeface="Arial" panose="020B0604020202020204" pitchFamily="34" charset="0"/>
              <a:ea typeface="宋体" panose="02010600030101010101" pitchFamily="2" charset="-122"/>
            </a:endParaRPr>
          </a:p>
        </p:txBody>
      </p:sp>
      <p:sp>
        <p:nvSpPr>
          <p:cNvPr id="53260" name="Rectangle 13"/>
          <p:cNvSpPr/>
          <p:nvPr/>
        </p:nvSpPr>
        <p:spPr>
          <a:xfrm>
            <a:off x="6985635" y="5794375"/>
            <a:ext cx="2286000" cy="737235"/>
          </a:xfrm>
          <a:prstGeom prst="rect">
            <a:avLst/>
          </a:prstGeom>
          <a:noFill/>
          <a:ln w="19050" cap="flat" cmpd="sng">
            <a:solidFill>
              <a:srgbClr val="FF6600"/>
            </a:solidFill>
            <a:prstDash val="solid"/>
            <a:miter/>
            <a:headEnd type="none" w="med" len="med"/>
            <a:tailEnd type="none" w="med" len="med"/>
          </a:ln>
        </p:spPr>
        <p:txBody>
          <a:bodyPr wrap="square">
            <a:spAutoFit/>
          </a:bodyPr>
          <a:lstStyle/>
          <a:p>
            <a:pPr algn="ctr"/>
            <a:r>
              <a:rPr lang="zh-CN" altLang="en-US" sz="1200" b="1" dirty="0">
                <a:latin typeface="宋体" panose="02010600030101010101" pitchFamily="2" charset="-122"/>
                <a:ea typeface="宋体" panose="02010600030101010101" pitchFamily="2" charset="-122"/>
              </a:rPr>
              <a:t>第 </a:t>
            </a:r>
            <a:r>
              <a:rPr lang="zh-CN" altLang="en-US" b="1" dirty="0">
                <a:solidFill>
                  <a:srgbClr val="CC0000"/>
                </a:solidFill>
                <a:latin typeface="FZY4"/>
                <a:ea typeface="FZY4"/>
              </a:rPr>
              <a:t>6 </a:t>
            </a:r>
            <a:r>
              <a:rPr lang="zh-CN" altLang="en-US" sz="1200" b="1" dirty="0">
                <a:latin typeface="宋体" panose="02010600030101010101" pitchFamily="2" charset="-122"/>
                <a:ea typeface="宋体" panose="02010600030101010101" pitchFamily="2" charset="-122"/>
              </a:rPr>
              <a:t>步 </a:t>
            </a:r>
            <a:endParaRPr lang="zh-CN" altLang="en-US" sz="1200" b="1" dirty="0">
              <a:latin typeface="宋体" panose="02010600030101010101" pitchFamily="2" charset="-122"/>
              <a:ea typeface="宋体" panose="02010600030101010101" pitchFamily="2" charset="-122"/>
            </a:endParaRPr>
          </a:p>
          <a:p>
            <a:pPr algn="ctr"/>
            <a:r>
              <a:rPr lang="zh-CN" altLang="en-US" sz="1200" b="1" dirty="0">
                <a:latin typeface="宋体" panose="02010600030101010101" pitchFamily="2" charset="-122"/>
                <a:ea typeface="宋体" panose="02010600030101010101" pitchFamily="2" charset="-122"/>
              </a:rPr>
              <a:t>指尖在对侧掌心前后擦洗，旋转揉搓，交替进行。</a:t>
            </a:r>
            <a:endParaRPr lang="zh-CN" altLang="en-US" sz="1200" b="1" dirty="0">
              <a:latin typeface="Arial" panose="020B0604020202020204" pitchFamily="34" charset="0"/>
              <a:ea typeface="宋体" panose="02010600030101010101" pitchFamily="2" charset="-122"/>
            </a:endParaRPr>
          </a:p>
        </p:txBody>
      </p:sp>
      <p:sp>
        <p:nvSpPr>
          <p:cNvPr id="5" name="文本框 4"/>
          <p:cNvSpPr txBox="1"/>
          <p:nvPr/>
        </p:nvSpPr>
        <p:spPr>
          <a:xfrm>
            <a:off x="4697730" y="656590"/>
            <a:ext cx="2541270" cy="521970"/>
          </a:xfrm>
          <a:prstGeom prst="rect">
            <a:avLst/>
          </a:prstGeom>
          <a:noFill/>
        </p:spPr>
        <p:txBody>
          <a:bodyPr wrap="square" rtlCol="0">
            <a:spAutoFit/>
          </a:bodyPr>
          <a:lstStyle/>
          <a:p>
            <a:r>
              <a:rPr lang="zh-CN" altLang="en-US" sz="2800">
                <a:solidFill>
                  <a:srgbClr val="00B050"/>
                </a:solidFill>
              </a:rPr>
              <a:t>六步洗手法</a:t>
            </a:r>
            <a:endParaRPr lang="zh-CN" altLang="en-US" sz="28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rgbClr val="FF0000"/>
                </a:solidFill>
              </a:rPr>
              <a:t>        </a:t>
            </a:r>
            <a:r>
              <a:rPr lang="zh-CN" altLang="en-US">
                <a:solidFill>
                  <a:srgbClr val="FF0000"/>
                </a:solidFill>
              </a:rPr>
              <a:t>新冠疫情防控依据文件（近期）</a:t>
            </a:r>
            <a:endParaRPr lang="zh-CN" altLang="en-US">
              <a:solidFill>
                <a:srgbClr val="FF0000"/>
              </a:solidFill>
            </a:endParaRPr>
          </a:p>
        </p:txBody>
      </p:sp>
      <p:pic>
        <p:nvPicPr>
          <p:cNvPr id="6" name="内容占位符 5"/>
          <p:cNvPicPr>
            <a:picLocks noGrp="1" noChangeAspect="1"/>
          </p:cNvPicPr>
          <p:nvPr>
            <p:ph idx="1"/>
          </p:nvPr>
        </p:nvPicPr>
        <p:blipFill>
          <a:blip r:embed="rId1"/>
          <a:stretch>
            <a:fillRect/>
          </a:stretch>
        </p:blipFill>
        <p:spPr>
          <a:xfrm>
            <a:off x="934085" y="1797050"/>
            <a:ext cx="3287395" cy="4351655"/>
          </a:xfrm>
          <a:prstGeom prst="rect">
            <a:avLst/>
          </a:prstGeom>
        </p:spPr>
      </p:pic>
      <p:pic>
        <p:nvPicPr>
          <p:cNvPr id="4" name="图片 3"/>
          <p:cNvPicPr>
            <a:picLocks noChangeAspect="1"/>
          </p:cNvPicPr>
          <p:nvPr/>
        </p:nvPicPr>
        <p:blipFill>
          <a:blip r:embed="rId2"/>
          <a:stretch>
            <a:fillRect/>
          </a:stretch>
        </p:blipFill>
        <p:spPr>
          <a:xfrm>
            <a:off x="7825105" y="2266950"/>
            <a:ext cx="3292475" cy="380682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4507230" y="2113280"/>
            <a:ext cx="3176905" cy="4034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7085" y="1186815"/>
            <a:ext cx="10804525" cy="647065"/>
          </a:xfrm>
        </p:spPr>
        <p:txBody>
          <a:bodyPr>
            <a:normAutofit fontScale="90000"/>
          </a:bodyPr>
          <a:lstStyle/>
          <a:p>
            <a:r>
              <a:rPr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医务</a:t>
            </a:r>
            <a:r>
              <a:rPr lang="zh-CN"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r>
              <a:rPr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员洗</a:t>
            </a:r>
            <a:r>
              <a:rPr lang="zh-CN"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手</a:t>
            </a:r>
            <a:r>
              <a:rPr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法</a:t>
            </a:r>
            <a:r>
              <a:rPr lang="zh-CN"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外科</a:t>
            </a:r>
            <a:r>
              <a:rPr lang="zh-CN"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手</a:t>
            </a:r>
            <a:r>
              <a:rPr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消毒法流程图</a:t>
            </a:r>
            <a:r>
              <a:rPr lang="zh-CN"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消毒剂温馨提示</a:t>
            </a:r>
            <a:r>
              <a:rPr lang="zh-CN" sz="3555" spc="3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br>
              <a:rPr spc="30" dirty="0">
                <a:sym typeface="+mn-ea"/>
              </a:rPr>
            </a:br>
            <a:endParaRPr lang="zh-CN" altLang="en-US"/>
          </a:p>
        </p:txBody>
      </p:sp>
      <p:sp>
        <p:nvSpPr>
          <p:cNvPr id="4" name="object 3"/>
          <p:cNvSpPr/>
          <p:nvPr/>
        </p:nvSpPr>
        <p:spPr>
          <a:xfrm>
            <a:off x="607695" y="2120900"/>
            <a:ext cx="3576955" cy="473710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4462145" y="2120900"/>
            <a:ext cx="3743960" cy="473710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8296910" y="2183130"/>
            <a:ext cx="3773805" cy="4603115"/>
          </a:xfrm>
          <a:prstGeom prst="rect">
            <a:avLst/>
          </a:prstGeom>
          <a:blipFill>
            <a:blip r:embed="rId3" cstate="print"/>
            <a:stretch>
              <a:fillRect/>
            </a:stretch>
          </a:blipFill>
        </p:spPr>
        <p:txBody>
          <a:bodyPr wrap="square" lIns="0" tIns="0" rIns="0" bIns="0" rtlCol="0"/>
          <a:lstStyle/>
          <a:p/>
        </p:txBody>
      </p:sp>
      <p:sp>
        <p:nvSpPr>
          <p:cNvPr id="3" name="文本框 2"/>
          <p:cNvSpPr txBox="1"/>
          <p:nvPr/>
        </p:nvSpPr>
        <p:spPr>
          <a:xfrm>
            <a:off x="249555" y="233680"/>
            <a:ext cx="3560445" cy="768350"/>
          </a:xfrm>
          <a:prstGeom prst="rect">
            <a:avLst/>
          </a:prstGeom>
          <a:noFill/>
        </p:spPr>
        <p:txBody>
          <a:bodyPr wrap="square" rtlCol="0">
            <a:spAutoFit/>
          </a:bodyPr>
          <a:lstStyle/>
          <a:p>
            <a:r>
              <a:rPr lang="zh-CN" altLang="en-US" sz="4400">
                <a:solidFill>
                  <a:srgbClr val="FF0000"/>
                </a:solidFill>
              </a:rPr>
              <a:t>六、手卫生</a:t>
            </a:r>
            <a:endParaRPr lang="zh-CN" altLang="en-US" sz="44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nhsu_200151"/>
          <p:cNvPicPr>
            <a:picLocks noGrp="1" noChangeAspect="1"/>
          </p:cNvPicPr>
          <p:nvPr>
            <p:ph idx="1"/>
          </p:nvPr>
        </p:nvPicPr>
        <p:blipFill>
          <a:blip r:embed="rId1"/>
          <a:stretch>
            <a:fillRect/>
          </a:stretch>
        </p:blipFill>
        <p:spPr>
          <a:xfrm>
            <a:off x="5672455" y="1781810"/>
            <a:ext cx="5715000" cy="4371340"/>
          </a:xfrm>
          <a:prstGeom prst="rect">
            <a:avLst/>
          </a:prstGeom>
          <a:noFill/>
          <a:ln w="9525">
            <a:noFill/>
          </a:ln>
        </p:spPr>
      </p:pic>
      <p:sp>
        <p:nvSpPr>
          <p:cNvPr id="2" name="文本框 1"/>
          <p:cNvSpPr txBox="1"/>
          <p:nvPr/>
        </p:nvSpPr>
        <p:spPr>
          <a:xfrm>
            <a:off x="1427480" y="2554605"/>
            <a:ext cx="3960495" cy="2143125"/>
          </a:xfrm>
          <a:prstGeom prst="rect">
            <a:avLst/>
          </a:prstGeom>
          <a:noFill/>
        </p:spPr>
        <p:txBody>
          <a:bodyPr wrap="square" rtlCol="0" anchor="t">
            <a:spAutoFit/>
          </a:bodyPr>
          <a:lstStyle/>
          <a:p>
            <a:pPr indent="-228600" algn="l" fontAlgn="auto">
              <a:lnSpc>
                <a:spcPts val="4000"/>
              </a:lnSpc>
              <a:spcBef>
                <a:spcPts val="0"/>
              </a:spcBef>
              <a:buClrTx/>
              <a:buSzTx/>
              <a:buNone/>
            </a:pPr>
            <a:r>
              <a:rPr lang="en-US" sz="2800" b="1">
                <a:solidFill>
                  <a:srgbClr val="0000FF"/>
                </a:solidFill>
                <a:latin typeface="+mn-ea"/>
                <a:cs typeface="+mn-ea"/>
                <a:sym typeface="+mn-ea"/>
              </a:rPr>
              <a:t>很多研究显示戒指下的皮肤和不戴戒指的手指皮肤比较，细菌定植严重。</a:t>
            </a:r>
            <a:endParaRPr lang="en-US" sz="2800" b="1">
              <a:solidFill>
                <a:srgbClr val="0000FF"/>
              </a:solidFill>
              <a:latin typeface="+mn-ea"/>
              <a:cs typeface="+mn-ea"/>
              <a:sym typeface="+mn-ea"/>
            </a:endParaRPr>
          </a:p>
        </p:txBody>
      </p:sp>
      <p:sp>
        <p:nvSpPr>
          <p:cNvPr id="4" name="文本框 3"/>
          <p:cNvSpPr txBox="1"/>
          <p:nvPr/>
        </p:nvSpPr>
        <p:spPr>
          <a:xfrm>
            <a:off x="1897380" y="886460"/>
            <a:ext cx="4590415" cy="583565"/>
          </a:xfrm>
          <a:prstGeom prst="rect">
            <a:avLst/>
          </a:prstGeom>
          <a:noFill/>
        </p:spPr>
        <p:txBody>
          <a:bodyPr wrap="square" rtlCol="0" anchor="t">
            <a:spAutoFit/>
          </a:bodyPr>
          <a:lstStyle/>
          <a:p>
            <a:r>
              <a:rPr lang="zh-CN" altLang="en-US" sz="3200" b="1" dirty="0">
                <a:solidFill>
                  <a:srgbClr val="FF0000"/>
                </a:solidFill>
                <a:latin typeface="微软雅黑" panose="020B0503020204020204" pitchFamily="34" charset="-122"/>
                <a:sym typeface="+mn-ea"/>
              </a:rPr>
              <a:t>手卫生注意事项</a:t>
            </a:r>
            <a:endParaRPr lang="zh-CN" altLang="en-US" sz="3200"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2100" y="346075"/>
            <a:ext cx="5517515" cy="779780"/>
          </a:xfrm>
        </p:spPr>
        <p:txBody>
          <a:bodyPr>
            <a:normAutofit/>
          </a:bodyPr>
          <a:lstStyle/>
          <a:p>
            <a:r>
              <a:rPr lang="zh-CN" altLang="en-US" sz="3200" b="1" dirty="0">
                <a:solidFill>
                  <a:srgbClr val="FF0000"/>
                </a:solidFill>
                <a:latin typeface="宋体" panose="02010600030101010101" pitchFamily="2" charset="-122"/>
                <a:ea typeface="宋体" panose="02010600030101010101" pitchFamily="2" charset="-122"/>
                <a:sym typeface="+mn-ea"/>
              </a:rPr>
              <a:t>快速手消毒剂建议使用区域</a:t>
            </a:r>
            <a:endParaRPr lang="zh-CN" altLang="en-US" sz="3200" b="1" dirty="0">
              <a:solidFill>
                <a:srgbClr val="FF0000"/>
              </a:solidFill>
              <a:latin typeface="宋体" panose="02010600030101010101" pitchFamily="2" charset="-122"/>
              <a:ea typeface="宋体" panose="02010600030101010101" pitchFamily="2" charset="-122"/>
              <a:sym typeface="+mn-ea"/>
            </a:endParaRPr>
          </a:p>
        </p:txBody>
      </p:sp>
      <p:pic>
        <p:nvPicPr>
          <p:cNvPr id="52228" name="Picture 3"/>
          <p:cNvPicPr>
            <a:picLocks noGrp="1" noChangeAspect="1"/>
          </p:cNvPicPr>
          <p:nvPr>
            <p:ph idx="1"/>
          </p:nvPr>
        </p:nvPicPr>
        <p:blipFill>
          <a:blip r:embed="rId1">
            <a:lum bright="12000"/>
          </a:blip>
          <a:stretch>
            <a:fillRect/>
          </a:stretch>
        </p:blipFill>
        <p:spPr>
          <a:xfrm>
            <a:off x="2199005" y="1356360"/>
            <a:ext cx="3492500" cy="2575560"/>
          </a:xfrm>
          <a:prstGeom prst="rect">
            <a:avLst/>
          </a:prstGeom>
          <a:noFill/>
          <a:ln w="9525">
            <a:noFill/>
          </a:ln>
        </p:spPr>
      </p:pic>
      <p:pic>
        <p:nvPicPr>
          <p:cNvPr id="52230" name="Picture 12"/>
          <p:cNvPicPr/>
          <p:nvPr/>
        </p:nvPicPr>
        <p:blipFill>
          <a:blip r:embed="rId2"/>
          <a:stretch>
            <a:fillRect/>
          </a:stretch>
        </p:blipFill>
        <p:spPr>
          <a:xfrm>
            <a:off x="6067425" y="1355725"/>
            <a:ext cx="3384550" cy="2637155"/>
          </a:xfrm>
          <a:prstGeom prst="rect">
            <a:avLst/>
          </a:prstGeom>
          <a:noFill/>
          <a:ln w="9525">
            <a:noFill/>
          </a:ln>
        </p:spPr>
      </p:pic>
      <p:pic>
        <p:nvPicPr>
          <p:cNvPr id="52229" name="Picture 4"/>
          <p:cNvPicPr/>
          <p:nvPr/>
        </p:nvPicPr>
        <p:blipFill>
          <a:blip r:embed="rId3">
            <a:lum bright="12000"/>
          </a:blip>
          <a:stretch>
            <a:fillRect/>
          </a:stretch>
        </p:blipFill>
        <p:spPr>
          <a:xfrm>
            <a:off x="2013585" y="4091305"/>
            <a:ext cx="3678555" cy="2381885"/>
          </a:xfrm>
          <a:prstGeom prst="rect">
            <a:avLst/>
          </a:prstGeom>
          <a:noFill/>
          <a:ln w="9525">
            <a:noFill/>
          </a:ln>
        </p:spPr>
      </p:pic>
      <p:pic>
        <p:nvPicPr>
          <p:cNvPr id="52227" name="Picture 2"/>
          <p:cNvPicPr/>
          <p:nvPr/>
        </p:nvPicPr>
        <p:blipFill>
          <a:blip r:embed="rId4">
            <a:lum bright="12000"/>
          </a:blip>
          <a:stretch>
            <a:fillRect/>
          </a:stretch>
        </p:blipFill>
        <p:spPr>
          <a:xfrm>
            <a:off x="5952490" y="4090670"/>
            <a:ext cx="3384550" cy="2381885"/>
          </a:xfrm>
          <a:prstGeom prst="rect">
            <a:avLst/>
          </a:prstGeom>
          <a:noFill/>
          <a:ln w="9525">
            <a:noFill/>
          </a:ln>
        </p:spPr>
      </p:pic>
      <p:sp>
        <p:nvSpPr>
          <p:cNvPr id="4" name="文本框 3"/>
          <p:cNvSpPr txBox="1"/>
          <p:nvPr/>
        </p:nvSpPr>
        <p:spPr>
          <a:xfrm>
            <a:off x="1595755" y="2183130"/>
            <a:ext cx="537210" cy="922020"/>
          </a:xfrm>
          <a:prstGeom prst="rect">
            <a:avLst/>
          </a:prstGeom>
          <a:noFill/>
        </p:spPr>
        <p:txBody>
          <a:bodyPr wrap="square" rtlCol="0" anchor="t">
            <a:spAutoFit/>
          </a:bodyPr>
          <a:lstStyle/>
          <a:p>
            <a:r>
              <a:rPr lang="zh-CN" altLang="en-US" b="1" dirty="0">
                <a:solidFill>
                  <a:srgbClr val="CC0000"/>
                </a:solidFill>
                <a:latin typeface="Arial" panose="020B0604020202020204" pitchFamily="34" charset="0"/>
                <a:ea typeface="宋体" panose="02010600030101010101" pitchFamily="2" charset="-122"/>
                <a:sym typeface="+mn-ea"/>
              </a:rPr>
              <a:t>病床旁</a:t>
            </a:r>
            <a:endParaRPr lang="zh-CN" altLang="en-US"/>
          </a:p>
        </p:txBody>
      </p:sp>
      <p:sp>
        <p:nvSpPr>
          <p:cNvPr id="52233" name="Text Box 15"/>
          <p:cNvSpPr txBox="1"/>
          <p:nvPr/>
        </p:nvSpPr>
        <p:spPr>
          <a:xfrm>
            <a:off x="9450070" y="2242503"/>
            <a:ext cx="461963" cy="863600"/>
          </a:xfrm>
          <a:prstGeom prst="rect">
            <a:avLst/>
          </a:prstGeom>
          <a:noFill/>
          <a:ln w="9525">
            <a:noFill/>
          </a:ln>
        </p:spPr>
        <p:txBody>
          <a:bodyPr vert="eaVert">
            <a:spAutoFit/>
          </a:bodyPr>
          <a:lstStyle/>
          <a:p>
            <a:r>
              <a:rPr lang="zh-CN" altLang="en-US" b="1" dirty="0">
                <a:solidFill>
                  <a:srgbClr val="CC0000"/>
                </a:solidFill>
                <a:latin typeface="Arial" panose="020B0604020202020204" pitchFamily="34" charset="0"/>
                <a:ea typeface="宋体" panose="02010600030101010101" pitchFamily="2" charset="-122"/>
              </a:rPr>
              <a:t>治疗车</a:t>
            </a:r>
            <a:endParaRPr lang="zh-CN" altLang="en-US" b="1" dirty="0">
              <a:solidFill>
                <a:srgbClr val="CC0000"/>
              </a:solidFill>
              <a:latin typeface="Arial" panose="020B0604020202020204" pitchFamily="34" charset="0"/>
              <a:ea typeface="宋体" panose="02010600030101010101" pitchFamily="2" charset="-122"/>
            </a:endParaRPr>
          </a:p>
        </p:txBody>
      </p:sp>
      <p:sp>
        <p:nvSpPr>
          <p:cNvPr id="5" name="文本框 4"/>
          <p:cNvSpPr txBox="1"/>
          <p:nvPr/>
        </p:nvSpPr>
        <p:spPr>
          <a:xfrm>
            <a:off x="1438275" y="4357370"/>
            <a:ext cx="421640" cy="1476375"/>
          </a:xfrm>
          <a:prstGeom prst="rect">
            <a:avLst/>
          </a:prstGeom>
          <a:noFill/>
        </p:spPr>
        <p:txBody>
          <a:bodyPr wrap="square" rtlCol="0" anchor="t">
            <a:spAutoFit/>
          </a:bodyPr>
          <a:lstStyle/>
          <a:p>
            <a:r>
              <a:rPr lang="zh-CN" altLang="en-US" b="1" dirty="0">
                <a:solidFill>
                  <a:srgbClr val="CC0000"/>
                </a:solidFill>
                <a:latin typeface="Arial" panose="020B0604020202020204" pitchFamily="34" charset="0"/>
                <a:ea typeface="宋体" panose="02010600030101010101" pitchFamily="2" charset="-122"/>
                <a:sym typeface="+mn-ea"/>
              </a:rPr>
              <a:t>环境</a:t>
            </a:r>
            <a:r>
              <a:rPr lang="zh-CN" altLang="en-US" b="1" dirty="0">
                <a:solidFill>
                  <a:srgbClr val="CC0000"/>
                </a:solidFill>
                <a:latin typeface="Arial" panose="020B0604020202020204" pitchFamily="34" charset="0"/>
                <a:ea typeface="宋体" panose="02010600030101010101" pitchFamily="2" charset="-122"/>
                <a:sym typeface="Arial" panose="020B0604020202020204" pitchFamily="34" charset="0"/>
              </a:rPr>
              <a:t>处理车</a:t>
            </a:r>
            <a:endParaRPr lang="zh-CN" altLang="en-US"/>
          </a:p>
        </p:txBody>
      </p:sp>
      <p:sp>
        <p:nvSpPr>
          <p:cNvPr id="6" name="文本框 5"/>
          <p:cNvSpPr txBox="1"/>
          <p:nvPr/>
        </p:nvSpPr>
        <p:spPr>
          <a:xfrm>
            <a:off x="9451975" y="4911090"/>
            <a:ext cx="460375" cy="922020"/>
          </a:xfrm>
          <a:prstGeom prst="rect">
            <a:avLst/>
          </a:prstGeom>
          <a:noFill/>
        </p:spPr>
        <p:txBody>
          <a:bodyPr wrap="square" rtlCol="0" anchor="t">
            <a:spAutoFit/>
          </a:bodyPr>
          <a:lstStyle/>
          <a:p>
            <a:r>
              <a:rPr lang="zh-CN" altLang="en-US" b="1" dirty="0">
                <a:solidFill>
                  <a:srgbClr val="CC0000"/>
                </a:solidFill>
                <a:latin typeface="Arial" panose="020B0604020202020204" pitchFamily="34" charset="0"/>
                <a:ea typeface="宋体" panose="02010600030101010101" pitchFamily="2" charset="-122"/>
                <a:sym typeface="+mn-ea"/>
              </a:rPr>
              <a:t>病房外</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9655" y="1804035"/>
            <a:ext cx="9229725" cy="4365625"/>
          </a:xfrm>
        </p:spPr>
        <p:txBody>
          <a:bodyPr>
            <a:normAutofit/>
          </a:bodyPr>
          <a:lstStyle/>
          <a:p>
            <a:pPr marL="0" indent="0">
              <a:buNone/>
            </a:pPr>
            <a:endParaRPr b="1" dirty="0">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object 3"/>
          <p:cNvSpPr txBox="1">
            <a:spLocks noGrp="1"/>
          </p:cNvSpPr>
          <p:nvPr/>
        </p:nvSpPr>
        <p:spPr>
          <a:xfrm>
            <a:off x="3542665" y="445770"/>
            <a:ext cx="4062730" cy="689610"/>
          </a:xfrm>
          <a:prstGeom prst="rect">
            <a:avLst/>
          </a:prstGeom>
        </p:spPr>
        <p:txBody>
          <a:bodyPr vert="horz" wrap="square" lIns="0" tIns="12700" rIns="0" bIns="0" rtlCol="0">
            <a:spAutoFit/>
          </a:bodyPr>
          <a:lstStyle>
            <a:lvl1pPr>
              <a:defRPr sz="4800" b="1" i="0">
                <a:solidFill>
                  <a:srgbClr val="0053A8"/>
                </a:solidFill>
                <a:latin typeface="Microsoft JhengHei UI" panose="020B0604030504040204" charset="-120"/>
                <a:ea typeface="+mj-ea"/>
                <a:cs typeface="Microsoft JhengHei UI" panose="020B0604030504040204" charset="-120"/>
              </a:defRPr>
            </a:lvl1pPr>
          </a:lstStyle>
          <a:p>
            <a:pPr marL="12700">
              <a:lnSpc>
                <a:spcPct val="100000"/>
              </a:lnSpc>
              <a:spcBef>
                <a:spcPts val="100"/>
              </a:spcBef>
            </a:pPr>
            <a:r>
              <a:rPr lang="zh-CN" sz="4400" dirty="0">
                <a:solidFill>
                  <a:srgbClr val="FF0000"/>
                </a:solidFill>
                <a:latin typeface="宋体" panose="02010600030101010101" pitchFamily="2" charset="-122"/>
                <a:ea typeface="宋体" panose="02010600030101010101" pitchFamily="2" charset="-122"/>
              </a:rPr>
              <a:t>七、清洁与消毒</a:t>
            </a:r>
            <a:endParaRPr lang="zh-CN" sz="4400" dirty="0">
              <a:solidFill>
                <a:srgbClr val="FF0000"/>
              </a:solidFill>
              <a:latin typeface="宋体" panose="02010600030101010101" pitchFamily="2" charset="-122"/>
              <a:ea typeface="宋体" panose="02010600030101010101" pitchFamily="2" charset="-122"/>
            </a:endParaRPr>
          </a:p>
        </p:txBody>
      </p:sp>
      <p:sp>
        <p:nvSpPr>
          <p:cNvPr id="13" name="object 3"/>
          <p:cNvSpPr/>
          <p:nvPr/>
        </p:nvSpPr>
        <p:spPr>
          <a:xfrm>
            <a:off x="6620510" y="1318260"/>
            <a:ext cx="4533900" cy="5184775"/>
          </a:xfrm>
          <a:prstGeom prst="rect">
            <a:avLst/>
          </a:prstGeom>
          <a:blipFill>
            <a:blip r:embed="rId1" cstate="print"/>
            <a:stretch>
              <a:fillRect/>
            </a:stretch>
          </a:blipFill>
        </p:spPr>
        <p:txBody>
          <a:bodyPr wrap="square" lIns="0" tIns="0" rIns="0" bIns="0" rtlCol="0"/>
          <a:lstStyle/>
          <a:p/>
        </p:txBody>
      </p:sp>
      <p:pic>
        <p:nvPicPr>
          <p:cNvPr id="2" name="图片 1"/>
          <p:cNvPicPr>
            <a:picLocks noChangeAspect="1"/>
          </p:cNvPicPr>
          <p:nvPr/>
        </p:nvPicPr>
        <p:blipFill>
          <a:blip r:embed="rId2"/>
          <a:stretch>
            <a:fillRect/>
          </a:stretch>
        </p:blipFill>
        <p:spPr>
          <a:xfrm>
            <a:off x="1049655" y="1521460"/>
            <a:ext cx="4847590"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solidFill>
                  <a:srgbClr val="FF0000"/>
                </a:solidFill>
                <a:latin typeface="宋体" panose="02010600030101010101" pitchFamily="2" charset="-122"/>
                <a:ea typeface="宋体" panose="02010600030101010101" pitchFamily="2" charset="-122"/>
                <a:sym typeface="+mn-ea"/>
              </a:rPr>
              <a:t>七、清洁与消毒</a:t>
            </a:r>
            <a:endParaRPr lang="zh-CN" altLang="en-US" dirty="0">
              <a:solidFill>
                <a:srgbClr val="FF0000"/>
              </a:solidFill>
              <a:latin typeface="宋体" panose="02010600030101010101" pitchFamily="2" charset="-122"/>
              <a:ea typeface="宋体" panose="02010600030101010101" pitchFamily="2" charset="-122"/>
              <a:sym typeface="+mn-ea"/>
            </a:endParaRPr>
          </a:p>
        </p:txBody>
      </p:sp>
      <p:sp>
        <p:nvSpPr>
          <p:cNvPr id="3" name="内容占位符 2"/>
          <p:cNvSpPr>
            <a:spLocks noGrp="1"/>
          </p:cNvSpPr>
          <p:nvPr>
            <p:ph idx="1"/>
          </p:nvPr>
        </p:nvSpPr>
        <p:spPr>
          <a:xfrm>
            <a:off x="838200" y="1897380"/>
            <a:ext cx="10515600" cy="4351338"/>
          </a:xfrm>
        </p:spPr>
        <p:txBody>
          <a:bodyPr>
            <a:normAutofit lnSpcReduction="20000"/>
          </a:bodyPr>
          <a:lstStyle/>
          <a:p>
            <a:pPr marL="0" algn="l" fontAlgn="auto">
              <a:lnSpc>
                <a:spcPts val="4000"/>
              </a:lnSpc>
              <a:spcBef>
                <a:spcPts val="0"/>
              </a:spcBef>
              <a:buClrTx/>
              <a:buSzTx/>
              <a:buFontTx/>
              <a:buNone/>
            </a:pPr>
            <a:r>
              <a:rPr lang="en-US" b="1">
                <a:solidFill>
                  <a:srgbClr val="0000FF"/>
                </a:solidFill>
                <a:latin typeface="+mn-ea"/>
                <a:cs typeface="+mn-ea"/>
                <a:sym typeface="+mn-ea"/>
              </a:rPr>
              <a:t>1、严格执行</a:t>
            </a:r>
            <a:r>
              <a:rPr lang="zh-CN" altLang="en-US" b="1">
                <a:solidFill>
                  <a:srgbClr val="0000FF"/>
                </a:solidFill>
                <a:latin typeface="+mn-ea"/>
                <a:cs typeface="+mn-ea"/>
                <a:sym typeface="+mn-ea"/>
              </a:rPr>
              <a:t>医疗机构</a:t>
            </a:r>
            <a:r>
              <a:rPr lang="en-US" b="1">
                <a:solidFill>
                  <a:srgbClr val="0000FF"/>
                </a:solidFill>
                <a:latin typeface="+mn-ea"/>
                <a:cs typeface="+mn-ea"/>
                <a:sym typeface="+mn-ea"/>
              </a:rPr>
              <a:t>环境清洁与消毒制度，有明显污染的情况下，应先去污，再实施消毒；消毒可选用500mg/L含氯消毒液，或采用同等杀灭微生物效果的消毒剂。</a:t>
            </a:r>
            <a:endParaRPr lang="en-US" b="1">
              <a:solidFill>
                <a:srgbClr val="0000FF"/>
              </a:solidFill>
              <a:latin typeface="+mn-ea"/>
              <a:cs typeface="+mn-ea"/>
            </a:endParaRPr>
          </a:p>
          <a:p>
            <a:pPr marL="0" algn="l" fontAlgn="auto">
              <a:lnSpc>
                <a:spcPts val="4000"/>
              </a:lnSpc>
              <a:spcBef>
                <a:spcPts val="0"/>
              </a:spcBef>
              <a:buClrTx/>
              <a:buSzTx/>
              <a:buFontTx/>
              <a:buNone/>
            </a:pPr>
            <a:r>
              <a:rPr lang="en-US" b="1">
                <a:solidFill>
                  <a:srgbClr val="0000FF"/>
                </a:solidFill>
                <a:latin typeface="+mn-ea"/>
                <a:cs typeface="+mn-ea"/>
                <a:sym typeface="+mn-ea"/>
              </a:rPr>
              <a:t>2、预防消毒与随时消毒相结合，医疗区域预防消毒至少1次/天</a:t>
            </a:r>
            <a:r>
              <a:rPr lang="zh-CN" altLang="en-US" b="1">
                <a:solidFill>
                  <a:srgbClr val="0000FF"/>
                </a:solidFill>
                <a:latin typeface="+mn-ea"/>
                <a:cs typeface="+mn-ea"/>
                <a:sym typeface="+mn-ea"/>
              </a:rPr>
              <a:t>。</a:t>
            </a:r>
            <a:endParaRPr lang="en-US" b="1">
              <a:solidFill>
                <a:srgbClr val="0000FF"/>
              </a:solidFill>
              <a:latin typeface="+mn-ea"/>
              <a:cs typeface="+mn-ea"/>
            </a:endParaRPr>
          </a:p>
          <a:p>
            <a:pPr marL="0" algn="l" fontAlgn="auto">
              <a:lnSpc>
                <a:spcPts val="4000"/>
              </a:lnSpc>
              <a:spcBef>
                <a:spcPts val="0"/>
              </a:spcBef>
              <a:buClrTx/>
              <a:buSzTx/>
              <a:buFontTx/>
              <a:buNone/>
            </a:pPr>
            <a:r>
              <a:rPr lang="en-US" b="1">
                <a:solidFill>
                  <a:srgbClr val="0000FF"/>
                </a:solidFill>
                <a:latin typeface="+mn-ea"/>
                <a:cs typeface="+mn-ea"/>
                <a:sym typeface="+mn-ea"/>
              </a:rPr>
              <a:t>3、高频接触的物体表面</a:t>
            </a:r>
            <a:r>
              <a:rPr lang="zh-CN" altLang="en-US" b="1">
                <a:solidFill>
                  <a:srgbClr val="0000FF"/>
                </a:solidFill>
                <a:latin typeface="+mn-ea"/>
                <a:cs typeface="+mn-ea"/>
                <a:sym typeface="+mn-ea"/>
              </a:rPr>
              <a:t>、如门把手、电梯按钮、桌椅等</a:t>
            </a:r>
            <a:r>
              <a:rPr lang="en-US" b="1">
                <a:solidFill>
                  <a:srgbClr val="0000FF"/>
                </a:solidFill>
                <a:latin typeface="+mn-ea"/>
                <a:cs typeface="+mn-ea"/>
                <a:sym typeface="+mn-ea"/>
              </a:rPr>
              <a:t>应增加消毒频次</a:t>
            </a:r>
            <a:r>
              <a:rPr lang="zh-CN" altLang="en-US" b="1">
                <a:solidFill>
                  <a:srgbClr val="0000FF"/>
                </a:solidFill>
                <a:latin typeface="+mn-ea"/>
                <a:cs typeface="+mn-ea"/>
                <a:sym typeface="+mn-ea"/>
              </a:rPr>
              <a:t>，每天消毒</a:t>
            </a:r>
            <a:r>
              <a:rPr lang="en-US" altLang="zh-CN" b="1">
                <a:solidFill>
                  <a:srgbClr val="0000FF"/>
                </a:solidFill>
                <a:latin typeface="+mn-ea"/>
                <a:cs typeface="+mn-ea"/>
                <a:sym typeface="+mn-ea"/>
              </a:rPr>
              <a:t>4</a:t>
            </a:r>
            <a:r>
              <a:rPr lang="zh-CN" altLang="en-US" b="1">
                <a:solidFill>
                  <a:srgbClr val="0000FF"/>
                </a:solidFill>
                <a:latin typeface="+mn-ea"/>
                <a:cs typeface="+mn-ea"/>
                <a:sym typeface="+mn-ea"/>
              </a:rPr>
              <a:t>次以上</a:t>
            </a:r>
            <a:r>
              <a:rPr lang="en-US" b="1">
                <a:solidFill>
                  <a:srgbClr val="0000FF"/>
                </a:solidFill>
                <a:latin typeface="+mn-ea"/>
                <a:cs typeface="+mn-ea"/>
                <a:sym typeface="+mn-ea"/>
              </a:rPr>
              <a:t>。</a:t>
            </a:r>
            <a:endParaRPr lang="en-US" b="1">
              <a:solidFill>
                <a:srgbClr val="0000FF"/>
              </a:solidFill>
              <a:latin typeface="+mn-ea"/>
              <a:cs typeface="+mn-ea"/>
            </a:endParaRPr>
          </a:p>
          <a:p>
            <a:pPr marL="0" algn="l" fontAlgn="auto">
              <a:lnSpc>
                <a:spcPts val="4000"/>
              </a:lnSpc>
              <a:spcBef>
                <a:spcPts val="0"/>
              </a:spcBef>
              <a:buClrTx/>
              <a:buSzTx/>
              <a:buFontTx/>
              <a:buNone/>
            </a:pPr>
            <a:endParaRPr lang="en-US" b="1">
              <a:solidFill>
                <a:srgbClr val="0000FF"/>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solidFill>
                  <a:srgbClr val="FF0000"/>
                </a:solidFill>
                <a:latin typeface="宋体" panose="02010600030101010101" pitchFamily="2" charset="-122"/>
                <a:ea typeface="宋体" panose="02010600030101010101" pitchFamily="2" charset="-122"/>
                <a:sym typeface="+mn-ea"/>
              </a:rPr>
              <a:t>七、清洁与消毒</a:t>
            </a:r>
            <a:endParaRPr lang="zh-CN" altLang="en-US" dirty="0">
              <a:solidFill>
                <a:srgbClr val="FF0000"/>
              </a:solidFill>
              <a:latin typeface="宋体" panose="02010600030101010101" pitchFamily="2" charset="-122"/>
              <a:ea typeface="宋体" panose="02010600030101010101" pitchFamily="2" charset="-122"/>
              <a:sym typeface="+mn-ea"/>
            </a:endParaRPr>
          </a:p>
        </p:txBody>
      </p:sp>
      <p:sp>
        <p:nvSpPr>
          <p:cNvPr id="3" name="内容占位符 2"/>
          <p:cNvSpPr>
            <a:spLocks noGrp="1"/>
          </p:cNvSpPr>
          <p:nvPr>
            <p:ph idx="1"/>
          </p:nvPr>
        </p:nvSpPr>
        <p:spPr/>
        <p:txBody>
          <a:bodyPr/>
          <a:lstStyle/>
          <a:p>
            <a:pPr marL="0" algn="l" fontAlgn="auto">
              <a:lnSpc>
                <a:spcPts val="4000"/>
              </a:lnSpc>
              <a:spcBef>
                <a:spcPts val="0"/>
              </a:spcBef>
              <a:buClrTx/>
              <a:buSzTx/>
              <a:buNone/>
            </a:pPr>
            <a:r>
              <a:rPr lang="en-US" b="1">
                <a:solidFill>
                  <a:srgbClr val="0000FF"/>
                </a:solidFill>
                <a:latin typeface="+mn-ea"/>
                <a:cs typeface="+mn-ea"/>
                <a:sym typeface="+mn-ea"/>
              </a:rPr>
              <a:t>4、病人一旦出院或转科，应立即对病房或病人区域进行环境终末清洁与消毒工作，有效阻断病原微生物传播。</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5、必要时可采取强化的终末消毒措施，即可以在上述清洁与消毒措施基础上，采用过氧化氢汽（气）化/雾化消毒，或紫外线辐照设备消毒，或采用同等杀灭微生物效果的消毒方法，按产品的使用说明进行消毒。</a:t>
            </a:r>
            <a:endParaRPr lang="en-US" b="1">
              <a:solidFill>
                <a:srgbClr val="0000FF"/>
              </a:solidFill>
              <a:latin typeface="+mn-ea"/>
              <a:cs typeface="+mn-ea"/>
            </a:endParaRPr>
          </a:p>
          <a:p>
            <a:pPr indent="0" fontAlgn="auto">
              <a:lnSpc>
                <a:spcPts val="4000"/>
              </a:lnSpc>
              <a:spcBef>
                <a:spcPts val="0"/>
              </a:spcBef>
            </a:pPr>
            <a:endParaRPr lang="zh-CN" altLang="en-US">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44195"/>
          </a:xfrm>
        </p:spPr>
        <p:txBody>
          <a:bodyPr>
            <a:normAutofit fontScale="90000"/>
          </a:bodyPr>
          <a:lstStyle/>
          <a:p>
            <a:r>
              <a:rPr lang="zh-CN" dirty="0">
                <a:solidFill>
                  <a:srgbClr val="FF0000"/>
                </a:solidFill>
                <a:latin typeface="宋体" panose="02010600030101010101" pitchFamily="2" charset="-122"/>
                <a:ea typeface="宋体" panose="02010600030101010101" pitchFamily="2" charset="-122"/>
                <a:sym typeface="+mn-ea"/>
              </a:rPr>
              <a:t>七、清洁与消毒</a:t>
            </a:r>
            <a:endParaRPr lang="zh-CN" altLang="en-US" dirty="0">
              <a:solidFill>
                <a:srgbClr val="FF0000"/>
              </a:solidFill>
              <a:latin typeface="宋体" panose="02010600030101010101" pitchFamily="2" charset="-122"/>
              <a:ea typeface="宋体" panose="02010600030101010101" pitchFamily="2" charset="-122"/>
              <a:sym typeface="+mn-ea"/>
            </a:endParaRPr>
          </a:p>
        </p:txBody>
      </p:sp>
      <p:sp>
        <p:nvSpPr>
          <p:cNvPr id="3" name="内容占位符 2"/>
          <p:cNvSpPr>
            <a:spLocks noGrp="1"/>
          </p:cNvSpPr>
          <p:nvPr>
            <p:ph idx="1"/>
          </p:nvPr>
        </p:nvSpPr>
        <p:spPr>
          <a:xfrm>
            <a:off x="311785" y="909320"/>
            <a:ext cx="8561070" cy="5419090"/>
          </a:xfrm>
        </p:spPr>
        <p:txBody>
          <a:bodyPr>
            <a:normAutofit/>
          </a:bodyPr>
          <a:lstStyle/>
          <a:p>
            <a:pPr indent="0" fontAlgn="auto">
              <a:lnSpc>
                <a:spcPts val="3800"/>
              </a:lnSpc>
              <a:spcBef>
                <a:spcPts val="0"/>
              </a:spcBef>
              <a:buFont typeface="Wingdings" panose="05000000000000000000" pitchFamily="2" charset="2"/>
              <a:buNone/>
            </a:pPr>
            <a:endParaRPr lang="en-US" sz="2800" b="1">
              <a:solidFill>
                <a:srgbClr val="0000FF"/>
              </a:solidFill>
              <a:latin typeface="+mn-ea"/>
              <a:cs typeface="+mn-ea"/>
              <a:sym typeface="+mn-ea"/>
            </a:endParaRPr>
          </a:p>
          <a:p>
            <a:pPr indent="0" fontAlgn="auto">
              <a:lnSpc>
                <a:spcPts val="3800"/>
              </a:lnSpc>
              <a:spcBef>
                <a:spcPts val="0"/>
              </a:spcBef>
              <a:buFont typeface="Wingdings" panose="05000000000000000000" pitchFamily="2" charset="2"/>
              <a:buNone/>
            </a:pPr>
            <a:r>
              <a:rPr lang="en-US" sz="2800" b="1">
                <a:solidFill>
                  <a:srgbClr val="0000FF"/>
                </a:solidFill>
                <a:latin typeface="+mn-ea"/>
                <a:cs typeface="+mn-ea"/>
                <a:sym typeface="+mn-ea"/>
              </a:rPr>
              <a:t>（一）医疗物品的消毒方法：</a:t>
            </a:r>
            <a:endParaRPr lang="en-US" sz="2800" b="1">
              <a:solidFill>
                <a:srgbClr val="0000FF"/>
              </a:solidFill>
              <a:latin typeface="+mn-ea"/>
              <a:cs typeface="+mn-ea"/>
              <a:sym typeface="+mn-ea"/>
            </a:endParaRPr>
          </a:p>
          <a:p>
            <a:pPr marL="0" algn="l" fontAlgn="auto">
              <a:lnSpc>
                <a:spcPts val="4000"/>
              </a:lnSpc>
              <a:spcBef>
                <a:spcPts val="0"/>
              </a:spcBef>
              <a:buClrTx/>
              <a:buSzTx/>
              <a:buFont typeface="Wingdings" panose="05000000000000000000" pitchFamily="2" charset="2"/>
              <a:buNone/>
            </a:pPr>
            <a:endParaRPr lang="en-US" sz="2800" b="1">
              <a:solidFill>
                <a:srgbClr val="0000FF"/>
              </a:solidFill>
              <a:latin typeface="+mn-ea"/>
              <a:cs typeface="+mn-ea"/>
              <a:sym typeface="+mn-ea"/>
            </a:endParaRPr>
          </a:p>
          <a:p>
            <a:pPr marL="0" algn="l" fontAlgn="auto">
              <a:lnSpc>
                <a:spcPts val="4000"/>
              </a:lnSpc>
              <a:spcBef>
                <a:spcPts val="0"/>
              </a:spcBef>
              <a:buClrTx/>
              <a:buSzTx/>
              <a:buFont typeface="Wingdings" panose="05000000000000000000" pitchFamily="2" charset="2"/>
              <a:buNone/>
            </a:pPr>
            <a:r>
              <a:rPr lang="en-US" sz="2800" b="1">
                <a:solidFill>
                  <a:srgbClr val="0000FF"/>
                </a:solidFill>
                <a:latin typeface="+mn-ea"/>
                <a:cs typeface="+mn-ea"/>
                <a:sym typeface="+mn-ea"/>
              </a:rPr>
              <a:t>1、常用的一般诊疗用品的消毒:</a:t>
            </a:r>
            <a:endParaRPr lang="en-US" sz="2800" b="1">
              <a:solidFill>
                <a:srgbClr val="0000FF"/>
              </a:solidFill>
              <a:latin typeface="+mn-ea"/>
              <a:cs typeface="+mn-ea"/>
            </a:endParaRPr>
          </a:p>
          <a:p>
            <a:pPr marL="0" lvl="1" algn="l" fontAlgn="auto">
              <a:lnSpc>
                <a:spcPts val="4000"/>
              </a:lnSpc>
              <a:spcBef>
                <a:spcPts val="0"/>
              </a:spcBef>
              <a:buClrTx/>
              <a:buSzTx/>
              <a:buNone/>
            </a:pPr>
            <a:r>
              <a:rPr lang="en-US" sz="2800" b="1">
                <a:solidFill>
                  <a:srgbClr val="0000FF"/>
                </a:solidFill>
                <a:latin typeface="+mn-ea"/>
                <a:cs typeface="+mn-ea"/>
                <a:sym typeface="+mn-ea"/>
              </a:rPr>
              <a:t>（1）体温表：</a:t>
            </a:r>
            <a:endParaRPr lang="en-US" sz="2800" b="1">
              <a:solidFill>
                <a:srgbClr val="0000FF"/>
              </a:solidFill>
              <a:latin typeface="+mn-ea"/>
              <a:cs typeface="+mn-ea"/>
              <a:sym typeface="+mn-ea"/>
            </a:endParaRPr>
          </a:p>
          <a:p>
            <a:pPr marL="0" lvl="1" algn="l" fontAlgn="auto">
              <a:lnSpc>
                <a:spcPts val="4000"/>
              </a:lnSpc>
              <a:spcBef>
                <a:spcPts val="0"/>
              </a:spcBef>
              <a:buClrTx/>
              <a:buSzTx/>
              <a:buNone/>
            </a:pPr>
            <a:r>
              <a:rPr lang="en-US" sz="2800" b="1">
                <a:solidFill>
                  <a:srgbClr val="0000FF"/>
                </a:solidFill>
                <a:latin typeface="+mn-ea"/>
                <a:cs typeface="+mn-ea"/>
                <a:sym typeface="+mn-ea"/>
              </a:rPr>
              <a:t>1）口表和肛表:500mg/L含氯消毒剂浸泡30分钟，</a:t>
            </a:r>
            <a:endParaRPr lang="en-US" sz="2800" b="1">
              <a:solidFill>
                <a:srgbClr val="0000FF"/>
              </a:solidFill>
              <a:latin typeface="+mn-ea"/>
              <a:cs typeface="+mn-ea"/>
              <a:sym typeface="+mn-ea"/>
            </a:endParaRPr>
          </a:p>
          <a:p>
            <a:pPr marL="0" lvl="1" algn="l" fontAlgn="auto">
              <a:lnSpc>
                <a:spcPts val="4000"/>
              </a:lnSpc>
              <a:spcBef>
                <a:spcPts val="0"/>
              </a:spcBef>
              <a:buClrTx/>
              <a:buSzTx/>
              <a:buNone/>
            </a:pPr>
            <a:r>
              <a:rPr lang="en-US" sz="2800" b="1">
                <a:solidFill>
                  <a:srgbClr val="0000FF"/>
                </a:solidFill>
                <a:latin typeface="+mn-ea"/>
                <a:cs typeface="+mn-ea"/>
                <a:sym typeface="+mn-ea"/>
              </a:rPr>
              <a:t>冷开水冲净，纱布擦干 。</a:t>
            </a:r>
            <a:endParaRPr lang="en-US" sz="2800" b="1">
              <a:solidFill>
                <a:srgbClr val="0000FF"/>
              </a:solidFill>
              <a:latin typeface="+mn-ea"/>
              <a:cs typeface="+mn-ea"/>
              <a:sym typeface="+mn-ea"/>
            </a:endParaRPr>
          </a:p>
          <a:p>
            <a:pPr marL="0" indent="0" algn="l" fontAlgn="auto">
              <a:lnSpc>
                <a:spcPts val="4000"/>
              </a:lnSpc>
              <a:spcBef>
                <a:spcPts val="0"/>
              </a:spcBef>
              <a:buClrTx/>
              <a:buSzTx/>
              <a:buNone/>
            </a:pPr>
            <a:r>
              <a:rPr lang="en-US" b="1">
                <a:solidFill>
                  <a:srgbClr val="0000FF"/>
                </a:solidFill>
                <a:latin typeface="+mn-ea"/>
                <a:cs typeface="+mn-ea"/>
                <a:sym typeface="+mn-ea"/>
              </a:rPr>
              <a:t>2）腋表也可采用酒精擦拭，终末用</a:t>
            </a:r>
            <a:r>
              <a:rPr lang="en-US" b="1">
                <a:solidFill>
                  <a:srgbClr val="FF0000"/>
                </a:solidFill>
                <a:latin typeface="+mn-ea"/>
                <a:cs typeface="+mn-ea"/>
                <a:sym typeface="+mn-ea"/>
              </a:rPr>
              <a:t>500mg/L</a:t>
            </a:r>
            <a:r>
              <a:rPr lang="en-US" b="1">
                <a:solidFill>
                  <a:srgbClr val="0000FF"/>
                </a:solidFill>
                <a:latin typeface="+mn-ea"/>
                <a:cs typeface="+mn-ea"/>
                <a:sym typeface="+mn-ea"/>
              </a:rPr>
              <a:t>含氯消毒剂盖盒浸泡30分钟 。</a:t>
            </a:r>
            <a:endParaRPr lang="en-US" b="1">
              <a:solidFill>
                <a:srgbClr val="0000FF"/>
              </a:solidFill>
              <a:latin typeface="+mn-ea"/>
              <a:cs typeface="+mn-ea"/>
              <a:sym typeface="+mn-ea"/>
            </a:endParaRPr>
          </a:p>
        </p:txBody>
      </p:sp>
      <p:pic>
        <p:nvPicPr>
          <p:cNvPr id="16388" name="Picture 4"/>
          <p:cNvPicPr>
            <a:picLocks noChangeAspect="1" noChangeArrowheads="1"/>
          </p:cNvPicPr>
          <p:nvPr/>
        </p:nvPicPr>
        <p:blipFill>
          <a:blip r:embed="rId1"/>
          <a:srcRect/>
          <a:stretch>
            <a:fillRect/>
          </a:stretch>
        </p:blipFill>
        <p:spPr bwMode="auto">
          <a:xfrm>
            <a:off x="8333105" y="365125"/>
            <a:ext cx="3254375" cy="4566285"/>
          </a:xfrm>
          <a:prstGeom prst="rect">
            <a:avLst/>
          </a:prstGeom>
          <a:noFill/>
          <a:ln w="9525">
            <a:noFill/>
            <a:miter lim="800000"/>
            <a:headEnd/>
            <a:tailEnd/>
          </a:ln>
        </p:spPr>
      </p:pic>
      <p:grpSp>
        <p:nvGrpSpPr>
          <p:cNvPr id="4" name="Group 5"/>
          <p:cNvGrpSpPr/>
          <p:nvPr/>
        </p:nvGrpSpPr>
        <p:grpSpPr bwMode="auto">
          <a:xfrm>
            <a:off x="10111105" y="2820670"/>
            <a:ext cx="914400" cy="1217295"/>
            <a:chOff x="0" y="0"/>
            <a:chExt cx="480" cy="384"/>
          </a:xfrm>
        </p:grpSpPr>
        <p:sp>
          <p:nvSpPr>
            <p:cNvPr id="16390" name="Line 6"/>
            <p:cNvSpPr>
              <a:spLocks noChangeShapeType="1"/>
            </p:cNvSpPr>
            <p:nvPr/>
          </p:nvSpPr>
          <p:spPr bwMode="auto">
            <a:xfrm flipV="1">
              <a:off x="0" y="0"/>
              <a:ext cx="480" cy="384"/>
            </a:xfrm>
            <a:prstGeom prst="line">
              <a:avLst/>
            </a:prstGeom>
            <a:noFill/>
            <a:ln w="44450">
              <a:solidFill>
                <a:srgbClr val="CC0000"/>
              </a:solidFill>
              <a:round/>
            </a:ln>
          </p:spPr>
          <p:txBody>
            <a:bodyPr/>
            <a:lstStyle/>
            <a:p>
              <a:endParaRPr lang="zh-CN" altLang="en-US"/>
            </a:p>
          </p:txBody>
        </p:sp>
        <p:sp>
          <p:nvSpPr>
            <p:cNvPr id="16391" name="Line 7"/>
            <p:cNvSpPr>
              <a:spLocks noChangeShapeType="1"/>
            </p:cNvSpPr>
            <p:nvPr/>
          </p:nvSpPr>
          <p:spPr bwMode="auto">
            <a:xfrm>
              <a:off x="0" y="0"/>
              <a:ext cx="480" cy="384"/>
            </a:xfrm>
            <a:prstGeom prst="line">
              <a:avLst/>
            </a:prstGeom>
            <a:noFill/>
            <a:ln w="44450">
              <a:solidFill>
                <a:srgbClr val="CC0000"/>
              </a:solidFill>
              <a:round/>
            </a:ln>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solidFill>
                  <a:srgbClr val="FF0000"/>
                </a:solidFill>
                <a:latin typeface="宋体" panose="02010600030101010101" pitchFamily="2" charset="-122"/>
                <a:ea typeface="宋体" panose="02010600030101010101" pitchFamily="2" charset="-122"/>
                <a:sym typeface="+mn-ea"/>
              </a:rPr>
              <a:t>七、清洁与消毒</a:t>
            </a:r>
            <a:endParaRPr lang="zh-CN" altLang="en-US" dirty="0">
              <a:solidFill>
                <a:srgbClr val="FF0000"/>
              </a:solidFill>
              <a:latin typeface="宋体" panose="02010600030101010101" pitchFamily="2" charset="-122"/>
              <a:ea typeface="宋体" panose="02010600030101010101" pitchFamily="2" charset="-122"/>
              <a:sym typeface="+mn-ea"/>
            </a:endParaRPr>
          </a:p>
        </p:txBody>
      </p:sp>
      <p:sp>
        <p:nvSpPr>
          <p:cNvPr id="3" name="内容占位符 2"/>
          <p:cNvSpPr>
            <a:spLocks noGrp="1"/>
          </p:cNvSpPr>
          <p:nvPr>
            <p:ph idx="1"/>
          </p:nvPr>
        </p:nvSpPr>
        <p:spPr/>
        <p:txBody>
          <a:bodyPr>
            <a:normAutofit/>
          </a:bodyPr>
          <a:lstStyle/>
          <a:p>
            <a:pPr marL="0" lvl="1" algn="l" fontAlgn="auto">
              <a:lnSpc>
                <a:spcPts val="4000"/>
              </a:lnSpc>
              <a:spcBef>
                <a:spcPts val="0"/>
              </a:spcBef>
              <a:buClrTx/>
              <a:buSzTx/>
              <a:buNone/>
            </a:pPr>
            <a:endParaRPr lang="en-US" sz="2800" b="1">
              <a:solidFill>
                <a:srgbClr val="0000FF"/>
              </a:solidFill>
              <a:latin typeface="+mn-ea"/>
              <a:cs typeface="+mn-ea"/>
              <a:sym typeface="+mn-ea"/>
            </a:endParaRPr>
          </a:p>
          <a:p>
            <a:pPr marL="0" lvl="1" algn="l" fontAlgn="auto">
              <a:lnSpc>
                <a:spcPts val="4000"/>
              </a:lnSpc>
              <a:spcBef>
                <a:spcPts val="0"/>
              </a:spcBef>
              <a:buClrTx/>
              <a:buSzTx/>
              <a:buNone/>
            </a:pPr>
            <a:r>
              <a:rPr lang="en-US" sz="2800" b="1">
                <a:solidFill>
                  <a:srgbClr val="0000FF"/>
                </a:solidFill>
                <a:latin typeface="+mn-ea"/>
                <a:cs typeface="+mn-ea"/>
                <a:sym typeface="+mn-ea"/>
              </a:rPr>
              <a:t>（2）听诊器、血压计：用75%乙醇或500mg/L含氯消毒剂擦拭，袖带每周清洗、晾干备用。 </a:t>
            </a:r>
            <a:endParaRPr lang="en-US" sz="2800" b="1">
              <a:solidFill>
                <a:srgbClr val="0000FF"/>
              </a:solidFill>
              <a:latin typeface="+mn-ea"/>
              <a:cs typeface="+mn-ea"/>
              <a:sym typeface="+mn-ea"/>
            </a:endParaRPr>
          </a:p>
          <a:p>
            <a:pPr marL="0" lvl="1" algn="l" fontAlgn="auto">
              <a:lnSpc>
                <a:spcPts val="4000"/>
              </a:lnSpc>
              <a:spcBef>
                <a:spcPts val="0"/>
              </a:spcBef>
              <a:buClrTx/>
              <a:buSzTx/>
              <a:buNone/>
            </a:pPr>
            <a:r>
              <a:rPr lang="en-US" sz="2800" b="1">
                <a:solidFill>
                  <a:srgbClr val="0000FF"/>
                </a:solidFill>
                <a:latin typeface="+mn-ea"/>
                <a:cs typeface="+mn-ea"/>
                <a:sym typeface="+mn-ea"/>
              </a:rPr>
              <a:t>（3）止血带 ：清洗后用</a:t>
            </a:r>
            <a:r>
              <a:rPr lang="en-US" sz="2800" b="1">
                <a:solidFill>
                  <a:srgbClr val="FF0000"/>
                </a:solidFill>
                <a:latin typeface="+mn-ea"/>
                <a:cs typeface="+mn-ea"/>
                <a:sym typeface="+mn-ea"/>
              </a:rPr>
              <a:t>500mg/L</a:t>
            </a:r>
            <a:r>
              <a:rPr lang="en-US" sz="2800" b="1">
                <a:solidFill>
                  <a:srgbClr val="0000FF"/>
                </a:solidFill>
                <a:latin typeface="+mn-ea"/>
                <a:cs typeface="+mn-ea"/>
                <a:sym typeface="+mn-ea"/>
              </a:rPr>
              <a:t>含氯消毒剂浸泡30分钟，</a:t>
            </a:r>
            <a:endParaRPr lang="en-US" sz="2800" b="1">
              <a:solidFill>
                <a:srgbClr val="0000FF"/>
              </a:solidFill>
              <a:latin typeface="+mn-ea"/>
              <a:cs typeface="+mn-ea"/>
              <a:sym typeface="+mn-ea"/>
            </a:endParaRPr>
          </a:p>
          <a:p>
            <a:pPr marL="0" lvl="1" algn="l" fontAlgn="auto">
              <a:lnSpc>
                <a:spcPts val="4000"/>
              </a:lnSpc>
              <a:spcBef>
                <a:spcPts val="0"/>
              </a:spcBef>
              <a:buClrTx/>
              <a:buSzTx/>
              <a:buNone/>
            </a:pPr>
            <a:r>
              <a:rPr lang="en-US" sz="2800" b="1">
                <a:solidFill>
                  <a:srgbClr val="0000FF"/>
                </a:solidFill>
                <a:latin typeface="+mn-ea"/>
                <a:cs typeface="+mn-ea"/>
                <a:sym typeface="+mn-ea"/>
              </a:rPr>
              <a:t>清水 冲净晾干 。（虽然是低度危险性物品，但常常被血液污染）。   </a:t>
            </a:r>
            <a:endParaRPr lang="en-US" sz="2800" b="1">
              <a:solidFill>
                <a:srgbClr val="0000FF"/>
              </a:solidFill>
              <a:latin typeface="+mn-ea"/>
              <a:cs typeface="+mn-ea"/>
              <a:sym typeface="+mn-ea"/>
            </a:endParaRPr>
          </a:p>
          <a:p>
            <a:pPr marL="0" lvl="1" algn="l" fontAlgn="auto">
              <a:lnSpc>
                <a:spcPts val="4000"/>
              </a:lnSpc>
              <a:spcBef>
                <a:spcPts val="0"/>
              </a:spcBef>
              <a:buClrTx/>
              <a:buSzTx/>
              <a:buNone/>
            </a:pPr>
            <a:r>
              <a:rPr lang="en-US" sz="2800" b="1">
                <a:solidFill>
                  <a:srgbClr val="0000FF"/>
                </a:solidFill>
                <a:latin typeface="+mn-ea"/>
                <a:cs typeface="+mn-ea"/>
                <a:sym typeface="+mn-ea"/>
              </a:rPr>
              <a:t> </a:t>
            </a:r>
            <a:r>
              <a:rPr lang="en-US" sz="2800" b="1">
                <a:solidFill>
                  <a:srgbClr val="FF0000"/>
                </a:solidFill>
                <a:latin typeface="+mn-ea"/>
                <a:cs typeface="+mn-ea"/>
                <a:sym typeface="+mn-ea"/>
              </a:rPr>
              <a:t> </a:t>
            </a:r>
            <a:r>
              <a:rPr lang="zh-CN" altLang="en-US" sz="2800" b="1">
                <a:solidFill>
                  <a:srgbClr val="FF0000"/>
                </a:solidFill>
                <a:latin typeface="+mn-ea"/>
                <a:cs typeface="+mn-ea"/>
                <a:sym typeface="+mn-ea"/>
              </a:rPr>
              <a:t>常见</a:t>
            </a:r>
            <a:r>
              <a:rPr lang="en-US" sz="2800" b="1">
                <a:solidFill>
                  <a:srgbClr val="FF0000"/>
                </a:solidFill>
                <a:latin typeface="+mn-ea"/>
                <a:cs typeface="+mn-ea"/>
                <a:sym typeface="+mn-ea"/>
              </a:rPr>
              <a:t>存在问题：不消毒，反复使用。</a:t>
            </a:r>
            <a:endParaRPr lang="en-US" sz="2800" b="1">
              <a:solidFill>
                <a:srgbClr val="0000FF"/>
              </a:solidFill>
              <a:latin typeface="+mn-ea"/>
              <a:cs typeface="+mn-ea"/>
            </a:endParaRPr>
          </a:p>
          <a:p>
            <a:pPr marL="0" indent="0" fontAlgn="auto">
              <a:lnSpc>
                <a:spcPts val="3800"/>
              </a:lnSpc>
              <a:spcBef>
                <a:spcPts val="0"/>
              </a:spcBef>
            </a:pPr>
            <a:endParaRPr sz="2800" spc="15" dirty="0">
              <a:latin typeface="Microsoft JhengHei UI" panose="020B0604030504040204" charset="-120"/>
              <a:cs typeface="Microsoft JhengHei UI" panose="020B0604030504040204" charset="-120"/>
              <a:sym typeface="+mn-ea"/>
            </a:endParaRPr>
          </a:p>
          <a:p>
            <a:pPr indent="0" fontAlgn="auto">
              <a:lnSpc>
                <a:spcPts val="3800"/>
              </a:lnSpc>
              <a:spcBef>
                <a:spcPts val="0"/>
              </a:spcBef>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solidFill>
                  <a:srgbClr val="FF0000"/>
                </a:solidFill>
                <a:latin typeface="宋体" panose="02010600030101010101" pitchFamily="2" charset="-122"/>
                <a:ea typeface="宋体" panose="02010600030101010101" pitchFamily="2" charset="-122"/>
                <a:sym typeface="+mn-ea"/>
              </a:rPr>
              <a:t>七、清洁与消毒</a:t>
            </a:r>
            <a:endParaRPr lang="zh-CN" altLang="en-US" dirty="0">
              <a:solidFill>
                <a:srgbClr val="FF0000"/>
              </a:solidFill>
              <a:latin typeface="宋体" panose="02010600030101010101" pitchFamily="2" charset="-122"/>
              <a:ea typeface="宋体" panose="02010600030101010101" pitchFamily="2" charset="-122"/>
              <a:sym typeface="+mn-ea"/>
            </a:endParaRPr>
          </a:p>
        </p:txBody>
      </p:sp>
      <p:sp>
        <p:nvSpPr>
          <p:cNvPr id="3" name="内容占位符 2"/>
          <p:cNvSpPr>
            <a:spLocks noGrp="1"/>
          </p:cNvSpPr>
          <p:nvPr>
            <p:ph idx="1"/>
          </p:nvPr>
        </p:nvSpPr>
        <p:spPr/>
        <p:txBody>
          <a:bodyPr/>
          <a:lstStyle/>
          <a:p>
            <a:pPr marL="0" lvl="1" algn="l">
              <a:lnSpc>
                <a:spcPts val="4000"/>
              </a:lnSpc>
              <a:spcBef>
                <a:spcPts val="0"/>
              </a:spcBef>
              <a:buClrTx/>
              <a:buSzTx/>
              <a:buNone/>
            </a:pP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吸引瓶、引流瓶：</a:t>
            </a:r>
            <a:r>
              <a:rPr lang="en-US" sz="2800" b="1">
                <a:solidFill>
                  <a:srgbClr val="0000FF"/>
                </a:solidFill>
                <a:latin typeface="+mn-ea"/>
                <a:cs typeface="+mn-ea"/>
                <a:sym typeface="+mn-ea"/>
              </a:rPr>
              <a:t>先流动水刷洗，用500mg/L</a:t>
            </a:r>
            <a:endParaRPr lang="en-US" sz="2800" b="1">
              <a:solidFill>
                <a:srgbClr val="0000FF"/>
              </a:solidFill>
              <a:latin typeface="+mn-ea"/>
              <a:cs typeface="+mn-ea"/>
              <a:sym typeface="+mn-ea"/>
            </a:endParaRPr>
          </a:p>
          <a:p>
            <a:pPr marL="0" lvl="1" algn="l">
              <a:lnSpc>
                <a:spcPts val="4000"/>
              </a:lnSpc>
              <a:spcBef>
                <a:spcPts val="0"/>
              </a:spcBef>
              <a:buClrTx/>
              <a:buSzTx/>
              <a:buNone/>
            </a:pPr>
            <a:r>
              <a:rPr lang="en-US" sz="2800" b="1">
                <a:solidFill>
                  <a:srgbClr val="0000FF"/>
                </a:solidFill>
                <a:latin typeface="+mn-ea"/>
                <a:cs typeface="+mn-ea"/>
                <a:sym typeface="+mn-ea"/>
              </a:rPr>
              <a:t>含氯消毒剂浸泡30分钟，流动水冲净，晾干。</a:t>
            </a:r>
            <a:endParaRPr lang="en-US" sz="2800" b="1">
              <a:solidFill>
                <a:srgbClr val="0000FF"/>
              </a:solidFill>
              <a:latin typeface="+mn-ea"/>
              <a:cs typeface="+mn-ea"/>
              <a:sym typeface="+mn-ea"/>
            </a:endParaRPr>
          </a:p>
          <a:p>
            <a:pPr marL="0" lvl="1" algn="l">
              <a:lnSpc>
                <a:spcPts val="4000"/>
              </a:lnSpc>
              <a:spcBef>
                <a:spcPts val="0"/>
              </a:spcBef>
              <a:buClrTx/>
              <a:buSzTx/>
              <a:buNone/>
            </a:pPr>
            <a:r>
              <a:rPr lang="en-US" sz="2800" b="1">
                <a:solidFill>
                  <a:srgbClr val="0000FF"/>
                </a:solidFill>
                <a:latin typeface="+mn-ea"/>
                <a:cs typeface="+mn-ea"/>
                <a:sym typeface="+mn-ea"/>
              </a:rPr>
              <a:t>有条件尽可能使用一次性吸引、引流装置。</a:t>
            </a:r>
            <a:endParaRPr lang="en-US" sz="2800" b="1">
              <a:solidFill>
                <a:srgbClr val="0000FF"/>
              </a:solidFill>
              <a:latin typeface="+mn-ea"/>
              <a:cs typeface="+mn-ea"/>
            </a:endParaRPr>
          </a:p>
          <a:p>
            <a:pPr marL="0" indent="0">
              <a:buNone/>
            </a:pPr>
            <a:endParaRPr lang="zh-CN" altLang="en-US"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marL="0" lvl="1" algn="l">
              <a:lnSpc>
                <a:spcPts val="4000"/>
              </a:lnSpc>
              <a:spcBef>
                <a:spcPts val="0"/>
              </a:spcBef>
              <a:buClrTx/>
              <a:buSzTx/>
              <a:buNone/>
            </a:pP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痰盂、便器：</a:t>
            </a:r>
            <a:r>
              <a:rPr lang="en-US" sz="2800" b="1">
                <a:solidFill>
                  <a:srgbClr val="0000FF"/>
                </a:solidFill>
                <a:latin typeface="+mn-ea"/>
                <a:cs typeface="+mn-ea"/>
                <a:sym typeface="+mn-ea"/>
              </a:rPr>
              <a:t>专人专用，用后冲洗，出院</a:t>
            </a:r>
            <a:endParaRPr lang="en-US" sz="2800" b="1">
              <a:solidFill>
                <a:srgbClr val="0000FF"/>
              </a:solidFill>
              <a:latin typeface="+mn-ea"/>
              <a:cs typeface="+mn-ea"/>
              <a:sym typeface="+mn-ea"/>
            </a:endParaRPr>
          </a:p>
          <a:p>
            <a:pPr marL="0" lvl="1" algn="l">
              <a:lnSpc>
                <a:spcPts val="4000"/>
              </a:lnSpc>
              <a:spcBef>
                <a:spcPts val="0"/>
              </a:spcBef>
              <a:buClrTx/>
              <a:buSzTx/>
              <a:buNone/>
            </a:pPr>
            <a:r>
              <a:rPr lang="en-US" sz="2800" b="1">
                <a:solidFill>
                  <a:srgbClr val="0000FF"/>
                </a:solidFill>
                <a:latin typeface="+mn-ea"/>
                <a:cs typeface="+mn-ea"/>
                <a:sym typeface="+mn-ea"/>
              </a:rPr>
              <a:t>终末消毒。先流动水刷洗、晾干，用500mg/L</a:t>
            </a:r>
            <a:endParaRPr lang="en-US" sz="2800" b="1">
              <a:solidFill>
                <a:srgbClr val="0000FF"/>
              </a:solidFill>
              <a:latin typeface="+mn-ea"/>
              <a:cs typeface="+mn-ea"/>
              <a:sym typeface="+mn-ea"/>
            </a:endParaRPr>
          </a:p>
          <a:p>
            <a:pPr marL="0" lvl="1" algn="l">
              <a:lnSpc>
                <a:spcPts val="4000"/>
              </a:lnSpc>
              <a:spcBef>
                <a:spcPts val="0"/>
              </a:spcBef>
              <a:buClrTx/>
              <a:buSzTx/>
              <a:buNone/>
            </a:pPr>
            <a:r>
              <a:rPr lang="en-US" sz="2800" b="1">
                <a:solidFill>
                  <a:srgbClr val="0000FF"/>
                </a:solidFill>
                <a:latin typeface="+mn-ea"/>
                <a:cs typeface="+mn-ea"/>
                <a:sym typeface="+mn-ea"/>
              </a:rPr>
              <a:t>含氯消毒剂浸泡30分钟，流动水冲净，晾干。 </a:t>
            </a:r>
            <a:endParaRPr lang="en-US" sz="2800" b="1">
              <a:solidFill>
                <a:srgbClr val="0000FF"/>
              </a:solidFill>
              <a:latin typeface="+mn-ea"/>
              <a:cs typeface="+mn-ea"/>
            </a:endParaRPr>
          </a:p>
          <a:p>
            <a:pPr marL="0" lvl="1" algn="l">
              <a:lnSpc>
                <a:spcPts val="4000"/>
              </a:lnSpc>
              <a:spcBef>
                <a:spcPts val="0"/>
              </a:spcBef>
              <a:buClrTx/>
              <a:buSzTx/>
            </a:pPr>
            <a:endParaRPr lang="en-US" sz="2800" b="1">
              <a:solidFill>
                <a:srgbClr val="0000FF"/>
              </a:solidFill>
              <a:latin typeface="+mn-ea"/>
              <a:cs typeface="+mn-ea"/>
            </a:endParaRPr>
          </a:p>
        </p:txBody>
      </p:sp>
      <p:pic>
        <p:nvPicPr>
          <p:cNvPr id="17412" name="Picture 4"/>
          <p:cNvPicPr>
            <a:picLocks noChangeAspect="1" noChangeArrowheads="1"/>
          </p:cNvPicPr>
          <p:nvPr>
            <p:custDataLst>
              <p:tags r:id="rId1"/>
            </p:custDataLst>
          </p:nvPr>
        </p:nvPicPr>
        <p:blipFill>
          <a:blip r:embed="rId2" cstate="print"/>
          <a:srcRect/>
          <a:stretch>
            <a:fillRect/>
          </a:stretch>
        </p:blipFill>
        <p:spPr bwMode="auto">
          <a:xfrm>
            <a:off x="8794750" y="1691005"/>
            <a:ext cx="1793875" cy="2132013"/>
          </a:xfrm>
          <a:prstGeom prst="rect">
            <a:avLst/>
          </a:prstGeom>
          <a:noFill/>
          <a:ln w="9525">
            <a:noFill/>
            <a:miter lim="800000"/>
            <a:headEnd/>
            <a:tailEnd/>
          </a:ln>
        </p:spPr>
      </p:pic>
      <p:pic>
        <p:nvPicPr>
          <p:cNvPr id="17413" name="Picture 5"/>
          <p:cNvPicPr>
            <a:picLocks noChangeAspect="1" noChangeArrowheads="1"/>
          </p:cNvPicPr>
          <p:nvPr/>
        </p:nvPicPr>
        <p:blipFill>
          <a:blip r:embed="rId3"/>
          <a:srcRect/>
          <a:stretch>
            <a:fillRect/>
          </a:stretch>
        </p:blipFill>
        <p:spPr bwMode="auto">
          <a:xfrm>
            <a:off x="8794750" y="3909695"/>
            <a:ext cx="1838325" cy="2133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solidFill>
                  <a:srgbClr val="FF0000"/>
                </a:solidFill>
                <a:ea typeface="宋体" panose="02010600030101010101" pitchFamily="2" charset="-122"/>
                <a:sym typeface="+mn-ea"/>
              </a:rPr>
              <a:t>七、清洁与消毒</a:t>
            </a:r>
            <a:endParaRPr lang="zh-CN" altLang="en-US" dirty="0">
              <a:solidFill>
                <a:srgbClr val="FF0000"/>
              </a:solidFill>
              <a:ea typeface="宋体" panose="02010600030101010101" pitchFamily="2" charset="-122"/>
              <a:sym typeface="+mn-ea"/>
            </a:endParaRPr>
          </a:p>
        </p:txBody>
      </p:sp>
      <p:sp>
        <p:nvSpPr>
          <p:cNvPr id="3" name="内容占位符 2"/>
          <p:cNvSpPr>
            <a:spLocks noGrp="1"/>
          </p:cNvSpPr>
          <p:nvPr>
            <p:ph idx="1"/>
          </p:nvPr>
        </p:nvSpPr>
        <p:spPr>
          <a:xfrm>
            <a:off x="838200" y="1423670"/>
            <a:ext cx="10515600" cy="4351338"/>
          </a:xfrm>
        </p:spPr>
        <p:txBody>
          <a:bodyPr>
            <a:noAutofit/>
          </a:bodyPr>
          <a:lstStyle/>
          <a:p>
            <a:pPr marL="0" indent="0" eaLnBrk="1" hangingPunct="1">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2.无菌持物钳（镊）</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marL="0" lvl="1" algn="l" eaLnBrk="1" hangingPunct="1">
              <a:lnSpc>
                <a:spcPts val="4000"/>
              </a:lnSpc>
              <a:spcBef>
                <a:spcPts val="0"/>
              </a:spcBef>
              <a:buClrTx/>
              <a:buSzTx/>
              <a:buNone/>
            </a:pPr>
            <a:r>
              <a:rPr lang="en-US" sz="2800" b="1">
                <a:solidFill>
                  <a:srgbClr val="0000FF"/>
                </a:solidFill>
                <a:latin typeface="+mn-ea"/>
                <a:cs typeface="+mn-ea"/>
                <a:sym typeface="Arial" panose="020B0604020202020204" pitchFamily="34" charset="0"/>
              </a:rPr>
              <a:t>持物钳（镊）干燥保存，每4小时更换一次，有污染时及时更换。</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None/>
            </a:pPr>
            <a:r>
              <a:rPr lang="en-US" sz="2800" b="1">
                <a:solidFill>
                  <a:srgbClr val="0000FF"/>
                </a:solidFill>
                <a:latin typeface="+mn-ea"/>
                <a:cs typeface="+mn-ea"/>
                <a:sym typeface="Arial" panose="020B0604020202020204" pitchFamily="34" charset="0"/>
              </a:rPr>
              <a:t>缸、罐、钳（镊）等清洗、消毒，</a:t>
            </a:r>
            <a:r>
              <a:rPr lang="en-US" sz="2800" b="1">
                <a:solidFill>
                  <a:srgbClr val="FF0000"/>
                </a:solidFill>
                <a:latin typeface="+mn-ea"/>
                <a:cs typeface="+mn-ea"/>
                <a:sym typeface="Arial" panose="020B0604020202020204" pitchFamily="34" charset="0"/>
              </a:rPr>
              <a:t>高压蒸汽灭菌</a:t>
            </a:r>
            <a:r>
              <a:rPr lang="en-US" sz="2800" b="1">
                <a:solidFill>
                  <a:srgbClr val="0000FF"/>
                </a:solidFill>
                <a:latin typeface="+mn-ea"/>
                <a:cs typeface="+mn-ea"/>
                <a:sym typeface="Arial" panose="020B0604020202020204" pitchFamily="34" charset="0"/>
              </a:rPr>
              <a:t>。</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None/>
            </a:pPr>
            <a:r>
              <a:rPr lang="en-US" sz="2800" b="1">
                <a:solidFill>
                  <a:srgbClr val="FF0000"/>
                </a:solidFill>
                <a:latin typeface="+mn-ea"/>
                <a:cs typeface="+mn-ea"/>
                <a:sym typeface="Arial" panose="020B0604020202020204" pitchFamily="34" charset="0"/>
              </a:rPr>
              <a:t>注意：</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None/>
            </a:pPr>
            <a:r>
              <a:rPr lang="en-US" sz="2800" b="1">
                <a:solidFill>
                  <a:srgbClr val="0000FF"/>
                </a:solidFill>
                <a:latin typeface="+mn-ea"/>
                <a:cs typeface="+mn-ea"/>
                <a:sym typeface="Arial" panose="020B0604020202020204" pitchFamily="34" charset="0"/>
              </a:rPr>
              <a:t>不得用消毒液保存持物钳（镊）。</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None/>
            </a:pPr>
            <a:r>
              <a:rPr lang="en-US" sz="2800" b="1">
                <a:solidFill>
                  <a:srgbClr val="0000FF"/>
                </a:solidFill>
                <a:latin typeface="+mn-ea"/>
                <a:cs typeface="+mn-ea"/>
                <a:sym typeface="Arial" panose="020B0604020202020204" pitchFamily="34" charset="0"/>
              </a:rPr>
              <a:t>一罐内不得放多把镊钳。</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None/>
            </a:pPr>
            <a:r>
              <a:rPr lang="en-US" sz="2800" b="1">
                <a:solidFill>
                  <a:srgbClr val="0000FF"/>
                </a:solidFill>
                <a:latin typeface="+mn-ea"/>
                <a:cs typeface="+mn-ea"/>
                <a:sym typeface="Arial" panose="020B0604020202020204" pitchFamily="34" charset="0"/>
              </a:rPr>
              <a:t>持物钳（镊）不能用于换药。</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None/>
            </a:pPr>
            <a:r>
              <a:rPr lang="en-US" sz="2800" b="1">
                <a:solidFill>
                  <a:srgbClr val="0000FF"/>
                </a:solidFill>
                <a:latin typeface="+mn-ea"/>
                <a:cs typeface="+mn-ea"/>
                <a:sym typeface="Arial" panose="020B0604020202020204" pitchFamily="34" charset="0"/>
              </a:rPr>
              <a:t>换药缸（罐）不能代替换药碗使用。</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尽量使用一次性的用品。</a:t>
            </a:r>
            <a:endParaRPr lang="zh-CN" altLang="en-US" sz="2800"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marL="0" indent="0" eaLnBrk="1" hangingPunct="1">
              <a:buNone/>
            </a:pPr>
            <a:endParaRPr lang="zh-CN" altLang="en-US" sz="2800" dirty="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pic>
        <p:nvPicPr>
          <p:cNvPr id="2060" name="Picture 10" descr="0906121631e506e7eabc2c85fa"/>
          <p:cNvPicPr>
            <a:picLocks noChangeAspect="1" noChangeArrowheads="1"/>
          </p:cNvPicPr>
          <p:nvPr/>
        </p:nvPicPr>
        <p:blipFill>
          <a:blip r:embed="rId1"/>
          <a:srcRect/>
          <a:stretch>
            <a:fillRect/>
          </a:stretch>
        </p:blipFill>
        <p:spPr bwMode="auto">
          <a:xfrm>
            <a:off x="9474200" y="3787140"/>
            <a:ext cx="1677035" cy="2055495"/>
          </a:xfrm>
          <a:prstGeom prst="rect">
            <a:avLst/>
          </a:prstGeom>
          <a:noFill/>
          <a:ln w="9525">
            <a:noFill/>
            <a:miter lim="800000"/>
            <a:headEnd/>
            <a:tailEnd/>
          </a:ln>
        </p:spPr>
      </p:pic>
      <p:grpSp>
        <p:nvGrpSpPr>
          <p:cNvPr id="6" name="Group 9"/>
          <p:cNvGrpSpPr/>
          <p:nvPr/>
        </p:nvGrpSpPr>
        <p:grpSpPr bwMode="auto">
          <a:xfrm>
            <a:off x="9975850" y="4312920"/>
            <a:ext cx="673735" cy="1003300"/>
            <a:chOff x="0" y="0"/>
            <a:chExt cx="480" cy="384"/>
          </a:xfrm>
        </p:grpSpPr>
        <p:sp>
          <p:nvSpPr>
            <p:cNvPr id="7" name="Line 10"/>
            <p:cNvSpPr>
              <a:spLocks noChangeShapeType="1"/>
            </p:cNvSpPr>
            <p:nvPr/>
          </p:nvSpPr>
          <p:spPr bwMode="auto">
            <a:xfrm flipV="1">
              <a:off x="0" y="0"/>
              <a:ext cx="480" cy="384"/>
            </a:xfrm>
            <a:prstGeom prst="line">
              <a:avLst/>
            </a:prstGeom>
            <a:noFill/>
            <a:ln w="44450">
              <a:solidFill>
                <a:srgbClr val="CC0000"/>
              </a:solidFill>
              <a:round/>
            </a:ln>
          </p:spPr>
          <p:txBody>
            <a:bodyPr/>
            <a:lstStyle/>
            <a:p>
              <a:endParaRPr lang="zh-CN" altLang="en-US"/>
            </a:p>
          </p:txBody>
        </p:sp>
        <p:sp>
          <p:nvSpPr>
            <p:cNvPr id="8" name="Line 11"/>
            <p:cNvSpPr>
              <a:spLocks noChangeShapeType="1"/>
            </p:cNvSpPr>
            <p:nvPr/>
          </p:nvSpPr>
          <p:spPr bwMode="auto">
            <a:xfrm>
              <a:off x="0" y="0"/>
              <a:ext cx="480" cy="384"/>
            </a:xfrm>
            <a:prstGeom prst="line">
              <a:avLst/>
            </a:prstGeom>
            <a:noFill/>
            <a:ln w="44450">
              <a:solidFill>
                <a:srgbClr val="CC0000"/>
              </a:solidFill>
              <a:round/>
            </a:ln>
          </p:spPr>
          <p:txBody>
            <a:bodyPr/>
            <a:lstStyle/>
            <a:p>
              <a:endParaRPr lang="zh-CN" altLang="en-US"/>
            </a:p>
          </p:txBody>
        </p:sp>
      </p:grpSp>
      <p:pic>
        <p:nvPicPr>
          <p:cNvPr id="4" name="Picture 10" descr="0906121631e506e7eabc2c85fa"/>
          <p:cNvPicPr>
            <a:picLocks noChangeAspect="1" noChangeArrowheads="1"/>
          </p:cNvPicPr>
          <p:nvPr/>
        </p:nvPicPr>
        <p:blipFill>
          <a:blip r:embed="rId1"/>
          <a:srcRect/>
          <a:stretch>
            <a:fillRect/>
          </a:stretch>
        </p:blipFill>
        <p:spPr bwMode="auto">
          <a:xfrm>
            <a:off x="9382760" y="3261360"/>
            <a:ext cx="2132965" cy="2614295"/>
          </a:xfrm>
          <a:prstGeom prst="rect">
            <a:avLst/>
          </a:prstGeom>
          <a:noFill/>
          <a:ln w="9525">
            <a:noFill/>
            <a:miter lim="800000"/>
            <a:headEnd/>
            <a:tailEnd/>
          </a:ln>
        </p:spPr>
      </p:pic>
      <p:grpSp>
        <p:nvGrpSpPr>
          <p:cNvPr id="5" name="Group 9"/>
          <p:cNvGrpSpPr/>
          <p:nvPr/>
        </p:nvGrpSpPr>
        <p:grpSpPr bwMode="auto">
          <a:xfrm>
            <a:off x="10562590" y="4987290"/>
            <a:ext cx="791210" cy="888365"/>
            <a:chOff x="0" y="0"/>
            <a:chExt cx="480" cy="384"/>
          </a:xfrm>
        </p:grpSpPr>
        <p:sp>
          <p:nvSpPr>
            <p:cNvPr id="9" name="Line 10"/>
            <p:cNvSpPr>
              <a:spLocks noChangeShapeType="1"/>
            </p:cNvSpPr>
            <p:nvPr/>
          </p:nvSpPr>
          <p:spPr bwMode="auto">
            <a:xfrm flipV="1">
              <a:off x="0" y="0"/>
              <a:ext cx="480" cy="384"/>
            </a:xfrm>
            <a:prstGeom prst="line">
              <a:avLst/>
            </a:prstGeom>
            <a:noFill/>
            <a:ln w="44450">
              <a:solidFill>
                <a:srgbClr val="CC0000"/>
              </a:solidFill>
              <a:round/>
            </a:ln>
          </p:spPr>
          <p:txBody>
            <a:bodyPr/>
            <a:lstStyle/>
            <a:p>
              <a:endParaRPr lang="zh-CN" altLang="en-US"/>
            </a:p>
          </p:txBody>
        </p:sp>
        <p:sp>
          <p:nvSpPr>
            <p:cNvPr id="13" name="Line 11"/>
            <p:cNvSpPr>
              <a:spLocks noChangeShapeType="1"/>
            </p:cNvSpPr>
            <p:nvPr/>
          </p:nvSpPr>
          <p:spPr bwMode="auto">
            <a:xfrm>
              <a:off x="0" y="0"/>
              <a:ext cx="480" cy="384"/>
            </a:xfrm>
            <a:prstGeom prst="line">
              <a:avLst/>
            </a:prstGeom>
            <a:noFill/>
            <a:ln w="44450">
              <a:solidFill>
                <a:srgbClr val="CC0000"/>
              </a:solidFill>
              <a:round/>
            </a:ln>
          </p:spPr>
          <p:txBody>
            <a:bodyPr/>
            <a:lstStyle/>
            <a:p>
              <a:endParaRPr lang="zh-CN" altLang="en-US"/>
            </a:p>
          </p:txBody>
        </p:sp>
      </p:grpSp>
      <p:sp>
        <p:nvSpPr>
          <p:cNvPr id="14" name="左大括号 13"/>
          <p:cNvSpPr/>
          <p:nvPr/>
        </p:nvSpPr>
        <p:spPr>
          <a:xfrm>
            <a:off x="586740" y="3542665"/>
            <a:ext cx="251460" cy="1674495"/>
          </a:xfrm>
          <a:prstGeom prst="leftBrace">
            <a:avLst/>
          </a:prstGeom>
          <a:noFill/>
          <a:ln w="57150"/>
          <a:extLst>
            <a:ext uri="{909E8E84-426E-40DD-AFC4-6F175D3DCCD1}">
              <a14:hiddenFill xmlns:a14="http://schemas.microsoft.com/office/drawing/2010/main">
                <a:solidFill>
                  <a:schemeClr val="accent2"/>
                </a:solidFill>
              </a14:hiddenFill>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r>
              <a:rPr lang="en-US" altLang="zh-CN">
                <a:solidFill>
                  <a:srgbClr val="FF0000"/>
                </a:solidFill>
              </a:rPr>
              <a:t> </a:t>
            </a:r>
            <a:r>
              <a:rPr lang="zh-CN" altLang="en-US">
                <a:solidFill>
                  <a:srgbClr val="FF0000"/>
                </a:solidFill>
              </a:rPr>
              <a:t>主要内容</a:t>
            </a:r>
            <a:endParaRPr lang="zh-CN" altLang="en-US">
              <a:solidFill>
                <a:srgbClr val="FF0000"/>
              </a:solidFill>
            </a:endParaRPr>
          </a:p>
        </p:txBody>
      </p:sp>
      <p:sp>
        <p:nvSpPr>
          <p:cNvPr id="3" name="内容占位符 2"/>
          <p:cNvSpPr>
            <a:spLocks noGrp="1"/>
          </p:cNvSpPr>
          <p:nvPr>
            <p:ph idx="1"/>
          </p:nvPr>
        </p:nvSpPr>
        <p:spPr>
          <a:xfrm>
            <a:off x="676910" y="1691005"/>
            <a:ext cx="10515600" cy="4351338"/>
          </a:xfrm>
        </p:spPr>
        <p:txBody>
          <a:bodyPr/>
          <a:lstStyle/>
          <a:p>
            <a:pPr marL="0" algn="l">
              <a:buClrTx/>
              <a:buSzTx/>
              <a:buNone/>
            </a:pPr>
            <a:r>
              <a:rPr lang="en-US" sz="3200" b="1">
                <a:solidFill>
                  <a:srgbClr val="0000FF"/>
                </a:solidFill>
                <a:latin typeface="+mn-ea"/>
                <a:cs typeface="+mn-ea"/>
                <a:sym typeface="+mn-ea"/>
              </a:rPr>
              <a:t>一、基本要求</a:t>
            </a:r>
            <a:endParaRPr lang="en-US" sz="3200" b="1">
              <a:solidFill>
                <a:srgbClr val="0000FF"/>
              </a:solidFill>
              <a:latin typeface="+mn-ea"/>
              <a:cs typeface="+mn-ea"/>
              <a:sym typeface="+mn-ea"/>
            </a:endParaRPr>
          </a:p>
          <a:p>
            <a:pPr marL="0" algn="l">
              <a:buClrTx/>
              <a:buSzTx/>
              <a:buNone/>
            </a:pPr>
            <a:r>
              <a:rPr lang="en-US" sz="3200" b="1">
                <a:solidFill>
                  <a:srgbClr val="0000FF"/>
                </a:solidFill>
                <a:latin typeface="+mn-ea"/>
                <a:cs typeface="+mn-ea"/>
                <a:sym typeface="+mn-ea"/>
              </a:rPr>
              <a:t>二、</a:t>
            </a:r>
            <a:r>
              <a:rPr lang="zh-CN" sz="3200" b="1">
                <a:solidFill>
                  <a:srgbClr val="0000FF"/>
                </a:solidFill>
                <a:latin typeface="+mn-ea"/>
                <a:cs typeface="+mn-ea"/>
                <a:sym typeface="+mn-ea"/>
              </a:rPr>
              <a:t>诊室</a:t>
            </a:r>
            <a:r>
              <a:rPr lang="en-US" sz="3200" b="1">
                <a:solidFill>
                  <a:srgbClr val="0000FF"/>
                </a:solidFill>
                <a:latin typeface="+mn-ea"/>
                <a:cs typeface="+mn-ea"/>
                <a:sym typeface="+mn-ea"/>
              </a:rPr>
              <a:t>的管理</a:t>
            </a:r>
            <a:endParaRPr lang="en-US" sz="3200" b="1">
              <a:solidFill>
                <a:srgbClr val="0000FF"/>
              </a:solidFill>
              <a:latin typeface="+mn-ea"/>
              <a:cs typeface="+mn-ea"/>
              <a:sym typeface="+mn-ea"/>
            </a:endParaRPr>
          </a:p>
          <a:p>
            <a:pPr marL="0" algn="l">
              <a:buClrTx/>
              <a:buSzTx/>
              <a:buNone/>
            </a:pPr>
            <a:r>
              <a:rPr lang="en-US" sz="3200" b="1">
                <a:solidFill>
                  <a:srgbClr val="0000FF"/>
                </a:solidFill>
                <a:latin typeface="+mn-ea"/>
                <a:cs typeface="+mn-ea"/>
                <a:sym typeface="+mn-ea"/>
              </a:rPr>
              <a:t>三、</a:t>
            </a:r>
            <a:r>
              <a:rPr lang="zh-CN" altLang="en-US" sz="3200" b="1">
                <a:solidFill>
                  <a:srgbClr val="0000FF"/>
                </a:solidFill>
                <a:latin typeface="+mn-ea"/>
                <a:cs typeface="+mn-ea"/>
                <a:sym typeface="+mn-ea"/>
              </a:rPr>
              <a:t>患者的管理</a:t>
            </a:r>
            <a:endParaRPr lang="zh-CN" altLang="en-US" sz="3200" b="1">
              <a:solidFill>
                <a:srgbClr val="0000FF"/>
              </a:solidFill>
              <a:latin typeface="+mn-ea"/>
              <a:cs typeface="+mn-ea"/>
              <a:sym typeface="+mn-ea"/>
            </a:endParaRPr>
          </a:p>
          <a:p>
            <a:pPr marL="0" algn="l">
              <a:buClrTx/>
              <a:buSzTx/>
              <a:buNone/>
            </a:pPr>
            <a:r>
              <a:rPr lang="zh-CN" altLang="en-US" sz="3200" b="1">
                <a:solidFill>
                  <a:srgbClr val="0000FF"/>
                </a:solidFill>
                <a:latin typeface="+mn-ea"/>
                <a:cs typeface="+mn-ea"/>
                <a:sym typeface="+mn-ea"/>
              </a:rPr>
              <a:t>四、医务人员的管理</a:t>
            </a:r>
            <a:endParaRPr lang="zh-CN" altLang="en-US" sz="3200" b="1">
              <a:solidFill>
                <a:srgbClr val="0000FF"/>
              </a:solidFill>
              <a:latin typeface="+mn-ea"/>
              <a:cs typeface="+mn-ea"/>
              <a:sym typeface="+mn-ea"/>
            </a:endParaRPr>
          </a:p>
          <a:p>
            <a:pPr marL="0" algn="l">
              <a:buClrTx/>
              <a:buSzTx/>
              <a:buNone/>
            </a:pPr>
            <a:r>
              <a:rPr lang="zh-CN" altLang="en-US" sz="3200" b="1">
                <a:solidFill>
                  <a:srgbClr val="0000FF"/>
                </a:solidFill>
                <a:latin typeface="+mn-ea"/>
                <a:cs typeface="+mn-ea"/>
                <a:sym typeface="+mn-ea"/>
              </a:rPr>
              <a:t>五、个人防护指引</a:t>
            </a:r>
            <a:endParaRPr lang="zh-CN" altLang="en-US" sz="3200" b="1">
              <a:solidFill>
                <a:srgbClr val="0000FF"/>
              </a:solidFill>
              <a:latin typeface="+mn-ea"/>
              <a:cs typeface="+mn-ea"/>
              <a:sym typeface="+mn-ea"/>
            </a:endParaRPr>
          </a:p>
          <a:p>
            <a:pPr marL="0" algn="l">
              <a:buClrTx/>
              <a:buSzTx/>
              <a:buNone/>
            </a:pPr>
            <a:r>
              <a:rPr lang="zh-CN" altLang="en-US" sz="3200" b="1">
                <a:solidFill>
                  <a:srgbClr val="0000FF"/>
                </a:solidFill>
                <a:latin typeface="+mn-ea"/>
                <a:cs typeface="+mn-ea"/>
                <a:sym typeface="+mn-ea"/>
              </a:rPr>
              <a:t>六、手卫生</a:t>
            </a:r>
            <a:endParaRPr lang="zh-CN" altLang="en-US" sz="3200" b="1">
              <a:solidFill>
                <a:srgbClr val="0000FF"/>
              </a:solidFill>
              <a:latin typeface="+mn-ea"/>
              <a:cs typeface="+mn-ea"/>
              <a:sym typeface="+mn-ea"/>
            </a:endParaRPr>
          </a:p>
          <a:p>
            <a:pPr marL="0" algn="l">
              <a:buClrTx/>
              <a:buSzTx/>
              <a:buNone/>
            </a:pPr>
            <a:r>
              <a:rPr lang="zh-CN" altLang="en-US" sz="3200" b="1">
                <a:solidFill>
                  <a:srgbClr val="0000FF"/>
                </a:solidFill>
                <a:latin typeface="+mn-ea"/>
                <a:cs typeface="+mn-ea"/>
                <a:sym typeface="+mn-ea"/>
              </a:rPr>
              <a:t>七</a:t>
            </a:r>
            <a:r>
              <a:rPr lang="en-US" sz="3200" b="1">
                <a:solidFill>
                  <a:srgbClr val="0000FF"/>
                </a:solidFill>
                <a:latin typeface="+mn-ea"/>
                <a:cs typeface="+mn-ea"/>
                <a:sym typeface="+mn-ea"/>
              </a:rPr>
              <a:t>、清洁与消毒</a:t>
            </a:r>
            <a:endParaRPr lang="en-US" sz="3200" b="1">
              <a:solidFill>
                <a:srgbClr val="0000FF"/>
              </a:solidFill>
              <a:latin typeface="+mn-ea"/>
              <a:cs typeface="+mn-ea"/>
              <a:sym typeface="+mn-ea"/>
            </a:endParaRPr>
          </a:p>
          <a:p>
            <a:pPr marL="0" algn="l">
              <a:buClrTx/>
              <a:buSzTx/>
              <a:buNone/>
            </a:pPr>
            <a:r>
              <a:rPr lang="zh-CN" altLang="en-US" sz="3200" b="1">
                <a:solidFill>
                  <a:srgbClr val="0000FF"/>
                </a:solidFill>
                <a:latin typeface="+mn-ea"/>
                <a:cs typeface="+mn-ea"/>
                <a:sym typeface="+mn-ea"/>
              </a:rPr>
              <a:t>八</a:t>
            </a:r>
            <a:r>
              <a:rPr lang="en-US" sz="3200" b="1">
                <a:solidFill>
                  <a:srgbClr val="0000FF"/>
                </a:solidFill>
                <a:latin typeface="+mn-ea"/>
                <a:cs typeface="+mn-ea"/>
                <a:sym typeface="+mn-ea"/>
              </a:rPr>
              <a:t>、医疗废物管理</a:t>
            </a:r>
            <a:endParaRPr lang="en-US" sz="3200" b="1">
              <a:solidFill>
                <a:srgbClr val="0000FF"/>
              </a:solidFill>
              <a:latin typeface="+mn-ea"/>
              <a:cs typeface="+mn-ea"/>
              <a:sym typeface="+mn-ea"/>
            </a:endParaRPr>
          </a:p>
          <a:p>
            <a:pPr marL="0" indent="0">
              <a:buNone/>
            </a:pPr>
            <a:endParaRPr lang="zh-CN" dirty="0">
              <a:solidFill>
                <a:schemeClr val="accent5">
                  <a:lumMod val="75000"/>
                </a:schemeClr>
              </a:solidFill>
              <a:latin typeface="宋体" panose="02010600030101010101" pitchFamily="2" charset="-122"/>
              <a:ea typeface="宋体" panose="02010600030101010101" pitchFamily="2" charset="-122"/>
            </a:endParaRPr>
          </a:p>
          <a:p>
            <a:pPr marL="0" indent="0">
              <a:buNone/>
            </a:pPr>
            <a:endParaRPr lang="zh-CN" altLang="en-US">
              <a:solidFill>
                <a:schemeClr val="accent2"/>
              </a:solidFill>
            </a:endParaRPr>
          </a:p>
          <a:p>
            <a:pPr marL="0" indent="0">
              <a:buNone/>
            </a:pPr>
            <a:endParaRPr lang="zh-CN" altLang="en-US"/>
          </a:p>
          <a:p>
            <a:pPr marL="0" indent="0">
              <a:buNone/>
            </a:pPr>
            <a:endParaRPr lang="zh-CN" altLang="en-US">
              <a:solidFill>
                <a:schemeClr val="accent2"/>
              </a:solidFill>
              <a:sym typeface="+mn-ea"/>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51865"/>
          </a:xfrm>
        </p:spPr>
        <p:txBody>
          <a:bodyPr/>
          <a:lstStyle/>
          <a:p>
            <a:pPr algn="l">
              <a:buClrTx/>
              <a:buSzTx/>
              <a:buFontTx/>
            </a:pPr>
            <a:r>
              <a:rPr lang="zh-CN" dirty="0">
                <a:solidFill>
                  <a:srgbClr val="FF0000"/>
                </a:solidFill>
                <a:ea typeface="宋体" panose="02010600030101010101" pitchFamily="2" charset="-122"/>
                <a:sym typeface="+mn-ea"/>
              </a:rPr>
              <a:t>七、清洁与消毒</a:t>
            </a:r>
            <a:endParaRPr lang="zh-CN" dirty="0">
              <a:solidFill>
                <a:srgbClr val="FF0000"/>
              </a:solidFill>
              <a:ea typeface="宋体" panose="02010600030101010101" pitchFamily="2" charset="-122"/>
            </a:endParaRPr>
          </a:p>
        </p:txBody>
      </p:sp>
      <p:sp>
        <p:nvSpPr>
          <p:cNvPr id="3" name="内容占位符 2"/>
          <p:cNvSpPr>
            <a:spLocks noGrp="1"/>
          </p:cNvSpPr>
          <p:nvPr>
            <p:ph idx="1"/>
          </p:nvPr>
        </p:nvSpPr>
        <p:spPr/>
        <p:txBody>
          <a:bodyPr/>
          <a:lstStyle/>
          <a:p>
            <a:pPr lvl="1" eaLnBrk="1" hangingPunct="1">
              <a:buFont typeface="Wingdings" panose="05000000000000000000" pitchFamily="2" charset="2"/>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氧气湿化瓶、氧气连接管：</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marL="0" lvl="1" algn="l" eaLnBrk="1" hangingPunct="1">
              <a:lnSpc>
                <a:spcPts val="4000"/>
              </a:lnSpc>
              <a:spcBef>
                <a:spcPts val="0"/>
              </a:spcBef>
              <a:buClrTx/>
              <a:buSzTx/>
              <a:buFont typeface="Wingdings" panose="05000000000000000000" pitchFamily="2" charset="2"/>
              <a:buNone/>
            </a:pPr>
            <a:r>
              <a:rPr lang="en-US" sz="2800" b="1">
                <a:solidFill>
                  <a:srgbClr val="0000FF"/>
                </a:solidFill>
                <a:latin typeface="+mn-ea"/>
                <a:cs typeface="+mn-ea"/>
                <a:sym typeface="Arial" panose="020B0604020202020204" pitchFamily="34" charset="0"/>
              </a:rPr>
              <a:t>1、氧气湿化瓶： 湿化液用无菌水每天更换。 </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Font typeface="Wingdings" panose="05000000000000000000" pitchFamily="2" charset="2"/>
              <a:buNone/>
            </a:pPr>
            <a:r>
              <a:rPr lang="en-US" sz="2800" b="1">
                <a:solidFill>
                  <a:srgbClr val="0000FF"/>
                </a:solidFill>
                <a:latin typeface="+mn-ea"/>
                <a:cs typeface="+mn-ea"/>
                <a:sym typeface="Arial" panose="020B0604020202020204" pitchFamily="34" charset="0"/>
              </a:rPr>
              <a:t>湿化瓶每周消毒更换1次。流动水清洗、晾干，</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Font typeface="Wingdings" panose="05000000000000000000" pitchFamily="2" charset="2"/>
              <a:buNone/>
            </a:pPr>
            <a:r>
              <a:rPr lang="en-US" sz="2800" b="1">
                <a:solidFill>
                  <a:srgbClr val="0000FF"/>
                </a:solidFill>
                <a:latin typeface="+mn-ea"/>
                <a:cs typeface="+mn-ea"/>
                <a:sym typeface="Arial" panose="020B0604020202020204" pitchFamily="34" charset="0"/>
              </a:rPr>
              <a:t>用500mg/L含氯消毒剂浸泡30分钟，干燥、保存。</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Font typeface="Wingdings" panose="05000000000000000000" pitchFamily="2" charset="2"/>
              <a:buNone/>
            </a:pPr>
            <a:r>
              <a:rPr lang="en-US" sz="2800" b="1">
                <a:solidFill>
                  <a:srgbClr val="0000FF"/>
                </a:solidFill>
                <a:latin typeface="+mn-ea"/>
                <a:cs typeface="+mn-ea"/>
                <a:sym typeface="Arial" panose="020B0604020202020204" pitchFamily="34" charset="0"/>
              </a:rPr>
              <a:t>2、长期吸氧患者氧气连接管每次用后清水清洁、</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Font typeface="Wingdings" panose="05000000000000000000" pitchFamily="2" charset="2"/>
              <a:buNone/>
            </a:pPr>
            <a:r>
              <a:rPr lang="en-US" sz="2800" b="1">
                <a:solidFill>
                  <a:srgbClr val="0000FF"/>
                </a:solidFill>
                <a:latin typeface="+mn-ea"/>
                <a:cs typeface="+mn-ea"/>
                <a:sym typeface="Arial" panose="020B0604020202020204" pitchFamily="34" charset="0"/>
              </a:rPr>
              <a:t>晾干备用。</a:t>
            </a:r>
            <a:endParaRPr lang="en-US" sz="2800" b="1">
              <a:solidFill>
                <a:srgbClr val="0000FF"/>
              </a:solidFill>
              <a:latin typeface="+mn-ea"/>
              <a:cs typeface="+mn-ea"/>
              <a:sym typeface="Arial" panose="020B0604020202020204" pitchFamily="34" charset="0"/>
            </a:endParaRPr>
          </a:p>
          <a:p>
            <a:pPr marL="0" lvl="1" algn="l" eaLnBrk="1" hangingPunct="1">
              <a:lnSpc>
                <a:spcPts val="4000"/>
              </a:lnSpc>
              <a:spcBef>
                <a:spcPts val="0"/>
              </a:spcBef>
              <a:buClrTx/>
              <a:buSzTx/>
              <a:buFont typeface="Wingdings" panose="05000000000000000000" pitchFamily="2" charset="2"/>
              <a:buNone/>
            </a:pPr>
            <a:r>
              <a:rPr lang="en-US" sz="2800" b="1">
                <a:solidFill>
                  <a:srgbClr val="0000FF"/>
                </a:solidFill>
                <a:latin typeface="+mn-ea"/>
                <a:cs typeface="+mn-ea"/>
                <a:sym typeface="Arial" panose="020B0604020202020204" pitchFamily="34" charset="0"/>
              </a:rPr>
              <a:t>3、一次性吸氧装置按产品说明书使用。 </a:t>
            </a:r>
            <a:r>
              <a:rPr lang="zh-CN" altLang="en-US" sz="2800" dirty="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18437" name="Picture 5"/>
          <p:cNvPicPr>
            <a:picLocks noChangeAspect="1" noChangeArrowheads="1"/>
          </p:cNvPicPr>
          <p:nvPr/>
        </p:nvPicPr>
        <p:blipFill>
          <a:blip r:embed="rId1"/>
          <a:srcRect/>
          <a:stretch>
            <a:fillRect/>
          </a:stretch>
        </p:blipFill>
        <p:spPr bwMode="auto">
          <a:xfrm>
            <a:off x="9340850" y="3656965"/>
            <a:ext cx="2272030" cy="219964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51865"/>
          </a:xfrm>
        </p:spPr>
        <p:txBody>
          <a:bodyPr/>
          <a:lstStyle/>
          <a:p>
            <a:pPr algn="l">
              <a:buClrTx/>
              <a:buSzTx/>
              <a:buFontTx/>
            </a:pPr>
            <a:r>
              <a:rPr lang="zh-CN" dirty="0">
                <a:solidFill>
                  <a:srgbClr val="FF0000"/>
                </a:solidFill>
                <a:ea typeface="宋体" panose="02010600030101010101" pitchFamily="2" charset="-122"/>
                <a:sym typeface="+mn-ea"/>
              </a:rPr>
              <a:t>七、清洁与消毒</a:t>
            </a:r>
            <a:endParaRPr lang="zh-CN" dirty="0">
              <a:solidFill>
                <a:srgbClr val="FF0000"/>
              </a:solidFill>
              <a:ea typeface="宋体" panose="02010600030101010101" pitchFamily="2" charset="-122"/>
            </a:endParaRPr>
          </a:p>
        </p:txBody>
      </p:sp>
      <p:sp>
        <p:nvSpPr>
          <p:cNvPr id="3" name="内容占位符 2"/>
          <p:cNvSpPr>
            <a:spLocks noGrp="1"/>
          </p:cNvSpPr>
          <p:nvPr>
            <p:ph idx="1"/>
          </p:nvPr>
        </p:nvSpPr>
        <p:spPr>
          <a:xfrm>
            <a:off x="838200" y="1240155"/>
            <a:ext cx="10515600" cy="4719955"/>
          </a:xfrm>
        </p:spPr>
        <p:txBody>
          <a:bodyPr>
            <a:normAutofit fontScale="42500"/>
          </a:bodyPr>
          <a:lstStyle/>
          <a:p>
            <a:pPr marL="0" lvl="1" algn="l">
              <a:lnSpc>
                <a:spcPts val="4000"/>
              </a:lnSpc>
              <a:spcBef>
                <a:spcPts val="0"/>
              </a:spcBef>
              <a:buClrTx/>
              <a:buSzTx/>
              <a:buNone/>
            </a:pPr>
            <a:r>
              <a:rPr lang="en-US" altLang="zh-CN" sz="9145" b="1" dirty="0">
                <a:solidFill>
                  <a:srgbClr val="FF0000"/>
                </a:solidFill>
                <a:latin typeface="Arial" panose="020B0604020202020204" pitchFamily="34" charset="0"/>
                <a:sym typeface="+mn-ea"/>
              </a:rPr>
              <a:t>    </a:t>
            </a:r>
            <a:r>
              <a:rPr lang="en-US" altLang="zh-CN" sz="6600" b="1" dirty="0">
                <a:solidFill>
                  <a:srgbClr val="FF0000"/>
                </a:solidFill>
                <a:latin typeface="Arial" panose="020B0604020202020204" pitchFamily="34" charset="0"/>
                <a:sym typeface="+mn-ea"/>
              </a:rPr>
              <a:t>     </a:t>
            </a:r>
            <a:r>
              <a:rPr lang="en-US" sz="6600" b="1">
                <a:solidFill>
                  <a:srgbClr val="0000FF"/>
                </a:solidFill>
                <a:latin typeface="+mn-ea"/>
                <a:cs typeface="+mn-ea"/>
                <a:sym typeface="+mn-ea"/>
              </a:rPr>
              <a:t> 地面和物体表面的清洁与消毒</a:t>
            </a:r>
            <a:endParaRPr lang="en-US" sz="6600" b="1">
              <a:solidFill>
                <a:srgbClr val="0000FF"/>
              </a:solidFill>
              <a:latin typeface="+mn-ea"/>
              <a:cs typeface="+mn-ea"/>
              <a:sym typeface="+mn-ea"/>
            </a:endParaRPr>
          </a:p>
          <a:p>
            <a:pPr marL="0" lvl="1" algn="l">
              <a:lnSpc>
                <a:spcPts val="4000"/>
              </a:lnSpc>
              <a:spcBef>
                <a:spcPts val="0"/>
              </a:spcBef>
              <a:buClrTx/>
              <a:buSzTx/>
              <a:buNone/>
            </a:pPr>
            <a:endParaRPr lang="en-US" sz="3295" b="1">
              <a:solidFill>
                <a:srgbClr val="0000FF"/>
              </a:solidFill>
              <a:latin typeface="+mn-ea"/>
              <a:cs typeface="+mn-ea"/>
            </a:endParaRPr>
          </a:p>
          <a:p>
            <a:pPr marL="0" marR="0" lvl="1" algn="l" defTabSz="914400" rtl="0">
              <a:lnSpc>
                <a:spcPts val="4000"/>
              </a:lnSpc>
              <a:spcBef>
                <a:spcPts val="0"/>
              </a:spcBef>
              <a:buClrTx/>
              <a:buSzTx/>
              <a:buFontTx/>
              <a:buNone/>
            </a:pPr>
            <a:r>
              <a:rPr lang="en-US" sz="6000" b="1">
                <a:solidFill>
                  <a:srgbClr val="0000FF"/>
                </a:solidFill>
                <a:latin typeface="+mn-ea"/>
                <a:cs typeface="+mn-ea"/>
                <a:sym typeface="+mn-ea"/>
              </a:rPr>
              <a:t>1.地面的清洁与消毒  地面无明显污染时，采用湿式清洁。当地面受到患者血液、体明显污染时，先用吸湿材料去除可见的污染物，再采用500mg/L有效氯的含氯消毒液擦拭消毒，作用30min。</a:t>
            </a:r>
            <a:endParaRPr kumimoji="0" lang="en-US" sz="6000" b="1" i="0" u="none" strike="noStrike" kern="1200" cap="none" spc="0" normalizeH="0" baseline="0">
              <a:solidFill>
                <a:srgbClr val="0000FF"/>
              </a:solidFill>
              <a:latin typeface="+mn-ea"/>
              <a:cs typeface="+mn-ea"/>
            </a:endParaRPr>
          </a:p>
          <a:p>
            <a:pPr marL="0" marR="0" lvl="1" algn="l" defTabSz="914400" rtl="0">
              <a:lnSpc>
                <a:spcPts val="4000"/>
              </a:lnSpc>
              <a:spcBef>
                <a:spcPts val="0"/>
              </a:spcBef>
              <a:buClrTx/>
              <a:buSzTx/>
              <a:buFontTx/>
              <a:buNone/>
            </a:pPr>
            <a:r>
              <a:rPr lang="en-US" sz="6000" b="1">
                <a:solidFill>
                  <a:srgbClr val="0000FF"/>
                </a:solidFill>
                <a:latin typeface="+mn-ea"/>
                <a:cs typeface="+mn-ea"/>
                <a:sym typeface="+mn-ea"/>
              </a:rPr>
              <a:t>2.物体表面的清洁与消毒  室内用品如桌子、椅子、凳子、床头柜等的表面无明显污染时，采用湿式清洁。当受到明显污染时，先用吸湿材料去除可见的污染物，然后再采用500mg/L有效氯的含氯消毒液清洁和消毒，作用30min。</a:t>
            </a:r>
            <a:endParaRPr kumimoji="0" lang="en-US" sz="3295" b="1" i="0" u="none" strike="noStrike" kern="1200" cap="none" spc="0" normalizeH="0" baseline="0">
              <a:solidFill>
                <a:srgbClr val="0000FF"/>
              </a:solidFill>
              <a:latin typeface="+mn-ea"/>
              <a:cs typeface="+mn-ea"/>
            </a:endParaRPr>
          </a:p>
          <a:p>
            <a:pPr marL="0" marR="0" lvl="1" algn="l" defTabSz="914400" rtl="0">
              <a:lnSpc>
                <a:spcPts val="4000"/>
              </a:lnSpc>
              <a:spcBef>
                <a:spcPts val="0"/>
              </a:spcBef>
              <a:buClrTx/>
              <a:buSzTx/>
              <a:buFontTx/>
              <a:buNone/>
            </a:pPr>
            <a:endParaRPr kumimoji="0" lang="en-US" sz="3295" b="1" i="0" u="none" strike="noStrike" kern="1200" cap="none" spc="0" normalizeH="0" baseline="0">
              <a:solidFill>
                <a:srgbClr val="0000FF"/>
              </a:solidFill>
              <a:latin typeface="+mn-ea"/>
              <a:cs typeface="+mn-ea"/>
            </a:endParaRPr>
          </a:p>
          <a:p>
            <a:pPr marL="0" lvl="1" algn="l">
              <a:lnSpc>
                <a:spcPts val="4000"/>
              </a:lnSpc>
              <a:spcBef>
                <a:spcPts val="0"/>
              </a:spcBef>
              <a:buClrTx/>
              <a:buSzTx/>
            </a:pPr>
            <a:endParaRPr kumimoji="0" lang="en-US" sz="3295" b="1" i="0" u="none" strike="noStrike" kern="1200" cap="none" spc="0" normalizeH="0" baseline="0">
              <a:solidFill>
                <a:srgbClr val="0000FF"/>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zh-CN" dirty="0">
                <a:solidFill>
                  <a:srgbClr val="FF0000"/>
                </a:solidFill>
                <a:ea typeface="宋体" panose="02010600030101010101" pitchFamily="2" charset="-122"/>
                <a:sym typeface="+mn-ea"/>
              </a:rPr>
              <a:t>七、清洁与消毒</a:t>
            </a:r>
            <a:endParaRPr lang="zh-CN" dirty="0">
              <a:solidFill>
                <a:srgbClr val="FF0000"/>
              </a:solidFill>
              <a:ea typeface="宋体" panose="02010600030101010101" pitchFamily="2" charset="-122"/>
            </a:endParaRPr>
          </a:p>
        </p:txBody>
      </p:sp>
      <p:sp>
        <p:nvSpPr>
          <p:cNvPr id="3" name="内容占位符 2"/>
          <p:cNvSpPr>
            <a:spLocks noGrp="1"/>
          </p:cNvSpPr>
          <p:nvPr>
            <p:ph idx="1"/>
          </p:nvPr>
        </p:nvSpPr>
        <p:spPr>
          <a:xfrm>
            <a:off x="624205" y="1325880"/>
            <a:ext cx="10944225" cy="4351655"/>
          </a:xfrm>
        </p:spPr>
        <p:txBody>
          <a:bodyPr>
            <a:normAutofit fontScale="92500"/>
          </a:bodyPr>
          <a:lstStyle/>
          <a:p>
            <a:pPr marL="0" indent="0">
              <a:lnSpc>
                <a:spcPts val="4000"/>
              </a:lnSpc>
              <a:spcBef>
                <a:spcPts val="0"/>
              </a:spcBef>
              <a:buNone/>
            </a:pPr>
            <a:r>
              <a:rPr lang="en-US" sz="3295" b="1">
                <a:solidFill>
                  <a:srgbClr val="0000FF"/>
                </a:solidFill>
                <a:latin typeface="+mn-ea"/>
                <a:cs typeface="+mn-ea"/>
                <a:sym typeface="+mn-ea"/>
              </a:rPr>
              <a:t> 地面和物体表面的清洁与消毒</a:t>
            </a:r>
            <a:endParaRPr lang="zh-CN" altLang="zh-CN" b="1" dirty="0">
              <a:solidFill>
                <a:srgbClr val="FF0000"/>
              </a:solidFill>
              <a:latin typeface="Arial" panose="020B0604020202020204" pitchFamily="34" charset="0"/>
              <a:sym typeface="+mn-ea"/>
            </a:endParaRPr>
          </a:p>
          <a:p>
            <a:pPr marL="0" indent="0">
              <a:lnSpc>
                <a:spcPts val="4000"/>
              </a:lnSpc>
              <a:spcBef>
                <a:spcPts val="0"/>
              </a:spcBef>
              <a:buNone/>
            </a:pPr>
            <a:endParaRPr lang="en-US" sz="3295" b="1">
              <a:solidFill>
                <a:srgbClr val="0000FF"/>
              </a:solidFill>
              <a:latin typeface="+mn-ea"/>
              <a:cs typeface="+mn-ea"/>
              <a:sym typeface="+mn-ea"/>
            </a:endParaRPr>
          </a:p>
          <a:p>
            <a:pPr marL="0" marR="0" lvl="0" indent="304800" algn="l" defTabSz="914400" rtl="0" eaLnBrk="0" fontAlgn="base" latinLnBrk="0" hangingPunct="0">
              <a:lnSpc>
                <a:spcPct val="100000"/>
              </a:lnSpc>
              <a:spcBef>
                <a:spcPct val="0"/>
              </a:spcBef>
              <a:spcAft>
                <a:spcPct val="0"/>
              </a:spcAft>
              <a:buClrTx/>
              <a:buSzTx/>
              <a:buFontTx/>
              <a:buNone/>
              <a:defRPr/>
            </a:pPr>
            <a:r>
              <a:rPr lang="en-US" sz="3295" b="1">
                <a:solidFill>
                  <a:srgbClr val="0000FF"/>
                </a:solidFill>
                <a:latin typeface="+mn-ea"/>
                <a:cs typeface="+mn-ea"/>
                <a:sym typeface="+mn-ea"/>
              </a:rPr>
              <a:t>3.</a:t>
            </a:r>
            <a:r>
              <a:rPr lang="en-US" sz="3295" b="1">
                <a:solidFill>
                  <a:srgbClr val="FF0000"/>
                </a:solidFill>
                <a:latin typeface="+mn-ea"/>
                <a:cs typeface="+mn-ea"/>
                <a:sym typeface="+mn-ea"/>
              </a:rPr>
              <a:t>感染高风险</a:t>
            </a:r>
            <a:r>
              <a:rPr lang="en-US" sz="3295" b="1">
                <a:solidFill>
                  <a:srgbClr val="0000FF"/>
                </a:solidFill>
                <a:latin typeface="+mn-ea"/>
                <a:cs typeface="+mn-ea"/>
                <a:sym typeface="+mn-ea"/>
              </a:rPr>
              <a:t>的部门地面和物体表面的清洁与消毒：应保持清洁、干燥，每天进行消毒，遇明显污染随时去污、清洁与消毒。地面消毒采用1000mg/L有效氯的含氯消毒液擦拭，作用30min。物体表面消毒方法同地面</a:t>
            </a:r>
            <a:r>
              <a:rPr lang="en-US" sz="3295" b="1">
                <a:solidFill>
                  <a:srgbClr val="FF0000"/>
                </a:solidFill>
                <a:latin typeface="+mn-ea"/>
                <a:cs typeface="+mn-ea"/>
                <a:sym typeface="+mn-ea"/>
              </a:rPr>
              <a:t>或</a:t>
            </a:r>
            <a:r>
              <a:rPr lang="en-US" sz="3295" b="1">
                <a:solidFill>
                  <a:srgbClr val="0000FF"/>
                </a:solidFill>
                <a:latin typeface="+mn-ea"/>
                <a:cs typeface="+mn-ea"/>
                <a:sym typeface="+mn-ea"/>
              </a:rPr>
              <a:t>采用1000mg/L季铵盐类消毒液擦拭。</a:t>
            </a:r>
            <a:endParaRPr kumimoji="0" lang="en-US" sz="3295" b="1" i="0" u="none" strike="noStrike" kern="1200" cap="none" spc="0" normalizeH="0" baseline="0">
              <a:solidFill>
                <a:srgbClr val="0000FF"/>
              </a:solidFill>
              <a:latin typeface="+mn-ea"/>
              <a:cs typeface="+mn-ea"/>
            </a:endParaRPr>
          </a:p>
          <a:p>
            <a:pPr marL="0" marR="0" lvl="0" indent="304800" algn="l" defTabSz="914400" rtl="0" eaLnBrk="0" fontAlgn="base" latinLnBrk="0" hangingPunct="0">
              <a:lnSpc>
                <a:spcPct val="100000"/>
              </a:lnSpc>
              <a:spcBef>
                <a:spcPct val="0"/>
              </a:spcBef>
              <a:spcAft>
                <a:spcPct val="0"/>
              </a:spcAft>
              <a:buClrTx/>
              <a:buSzTx/>
              <a:buFontTx/>
              <a:buNone/>
              <a:defRPr/>
            </a:pPr>
            <a:r>
              <a:rPr lang="en-US" sz="3295" b="1">
                <a:solidFill>
                  <a:srgbClr val="0000FF"/>
                </a:solidFill>
                <a:latin typeface="+mn-ea"/>
                <a:cs typeface="+mn-ea"/>
                <a:sym typeface="+mn-ea"/>
              </a:rPr>
              <a:t>注意事项：</a:t>
            </a:r>
            <a:endParaRPr kumimoji="0" lang="en-US" sz="3295" b="1" i="0" u="none" strike="noStrike" kern="1200" cap="none" spc="0" normalizeH="0" baseline="0">
              <a:solidFill>
                <a:srgbClr val="0000FF"/>
              </a:solidFill>
              <a:latin typeface="+mn-ea"/>
              <a:cs typeface="+mn-ea"/>
            </a:endParaRPr>
          </a:p>
          <a:p>
            <a:pPr marL="0" marR="0" lvl="0" indent="304800" algn="l" defTabSz="914400" rtl="0" eaLnBrk="0" fontAlgn="base" latinLnBrk="0" hangingPunct="0">
              <a:lnSpc>
                <a:spcPct val="100000"/>
              </a:lnSpc>
              <a:spcBef>
                <a:spcPct val="0"/>
              </a:spcBef>
              <a:spcAft>
                <a:spcPct val="0"/>
              </a:spcAft>
              <a:buClrTx/>
              <a:buSzTx/>
              <a:buFontTx/>
              <a:buNone/>
              <a:defRPr/>
            </a:pPr>
            <a:r>
              <a:rPr lang="en-US" sz="3295" b="1">
                <a:solidFill>
                  <a:srgbClr val="0000FF"/>
                </a:solidFill>
                <a:latin typeface="+mn-ea"/>
                <a:cs typeface="+mn-ea"/>
                <a:sym typeface="+mn-ea"/>
              </a:rPr>
              <a:t>地面和物体表面应保持清洁，当遇到明显污染时，应及时用符合国家要求的消毒剂进行消毒处理。</a:t>
            </a:r>
            <a:endParaRPr lang="en-US" sz="3295" b="1">
              <a:solidFill>
                <a:srgbClr val="0000FF"/>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041400"/>
            <a:ext cx="10515600" cy="649605"/>
          </a:xfrm>
        </p:spPr>
        <p:txBody>
          <a:bodyPr>
            <a:normAutofit/>
          </a:bodyPr>
          <a:lstStyle/>
          <a:p>
            <a:r>
              <a:rPr lang="en-US" altLang="zh-CN" sz="32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国家卫健委印发《消毒剂使用指南》</a:t>
            </a:r>
            <a:r>
              <a:rPr lang="en-US" altLang="zh-CN" sz="32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2020</a:t>
            </a:r>
            <a:endParaRPr lang="zh-CN" altLang="en-US" sz="3200"/>
          </a:p>
        </p:txBody>
      </p:sp>
      <p:sp>
        <p:nvSpPr>
          <p:cNvPr id="3" name="内容占位符 2"/>
          <p:cNvSpPr>
            <a:spLocks noGrp="1"/>
          </p:cNvSpPr>
          <p:nvPr>
            <p:ph idx="1"/>
          </p:nvPr>
        </p:nvSpPr>
        <p:spPr>
          <a:xfrm>
            <a:off x="1597660" y="1690370"/>
            <a:ext cx="8343900" cy="4486910"/>
          </a:xfrm>
        </p:spPr>
        <p:txBody>
          <a:bodyPr>
            <a:normAutofit fontScale="90000"/>
          </a:bodyPr>
          <a:lstStyle/>
          <a:p>
            <a:pPr marL="0" indent="0" latinLnBrk="0">
              <a:lnSpc>
                <a:spcPts val="3000"/>
              </a:lnSpc>
              <a:spcBef>
                <a:spcPts val="0"/>
              </a:spcBef>
              <a:buNone/>
            </a:pPr>
            <a:r>
              <a:rPr lang="zh-CN" altLang="en-US" sz="4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七不宜</a:t>
            </a:r>
            <a:r>
              <a:rPr lang="en-US" altLang="zh-CN" sz="4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marL="0" indent="0" latinLnBrk="0">
              <a:lnSpc>
                <a:spcPts val="3000"/>
              </a:lnSpc>
              <a:spcBef>
                <a:spcPts val="0"/>
              </a:spcBef>
              <a:buNone/>
            </a:pPr>
            <a:r>
              <a:rPr lang="en-US" sz="3295" b="1">
                <a:solidFill>
                  <a:srgbClr val="0000FF"/>
                </a:solidFill>
                <a:latin typeface="+mn-ea"/>
                <a:cs typeface="+mn-ea"/>
                <a:sym typeface="+mn-ea"/>
              </a:rPr>
              <a:t>1.不宜对室外环境开展大规模的消毒；</a:t>
            </a:r>
            <a:endParaRPr lang="en-US" sz="3295" b="1">
              <a:solidFill>
                <a:srgbClr val="0000FF"/>
              </a:solidFill>
              <a:latin typeface="+mn-ea"/>
              <a:cs typeface="+mn-ea"/>
            </a:endParaRPr>
          </a:p>
          <a:p>
            <a:pPr marL="0" indent="0" latinLnBrk="0">
              <a:lnSpc>
                <a:spcPts val="3000"/>
              </a:lnSpc>
              <a:spcBef>
                <a:spcPts val="0"/>
              </a:spcBef>
              <a:buNone/>
            </a:pPr>
            <a:r>
              <a:rPr lang="en-US" sz="3295" b="1">
                <a:solidFill>
                  <a:srgbClr val="0000FF"/>
                </a:solidFill>
                <a:latin typeface="+mn-ea"/>
                <a:cs typeface="+mn-ea"/>
                <a:sym typeface="+mn-ea"/>
              </a:rPr>
              <a:t>2.不宜对外环境进行空气消毒；</a:t>
            </a:r>
            <a:endParaRPr lang="en-US" sz="3295" b="1">
              <a:solidFill>
                <a:srgbClr val="0000FF"/>
              </a:solidFill>
              <a:latin typeface="+mn-ea"/>
              <a:cs typeface="+mn-ea"/>
            </a:endParaRPr>
          </a:p>
          <a:p>
            <a:pPr marL="0" indent="0" latinLnBrk="0">
              <a:lnSpc>
                <a:spcPts val="3000"/>
              </a:lnSpc>
              <a:spcBef>
                <a:spcPts val="0"/>
              </a:spcBef>
              <a:buNone/>
            </a:pPr>
            <a:r>
              <a:rPr lang="en-US" sz="3295" b="1">
                <a:solidFill>
                  <a:srgbClr val="0000FF"/>
                </a:solidFill>
                <a:latin typeface="+mn-ea"/>
                <a:cs typeface="+mn-ea"/>
                <a:sym typeface="+mn-ea"/>
              </a:rPr>
              <a:t>3.不宜直接使用消毒剂（粉）对人员进行消毒；</a:t>
            </a:r>
            <a:endParaRPr lang="en-US" sz="3295" b="1">
              <a:solidFill>
                <a:srgbClr val="0000FF"/>
              </a:solidFill>
              <a:latin typeface="+mn-ea"/>
              <a:cs typeface="+mn-ea"/>
            </a:endParaRPr>
          </a:p>
          <a:p>
            <a:pPr marL="0" indent="0" latinLnBrk="0">
              <a:lnSpc>
                <a:spcPts val="3000"/>
              </a:lnSpc>
              <a:spcBef>
                <a:spcPts val="0"/>
              </a:spcBef>
              <a:buNone/>
            </a:pPr>
            <a:r>
              <a:rPr lang="en-US" sz="3295" b="1">
                <a:solidFill>
                  <a:srgbClr val="0000FF"/>
                </a:solidFill>
                <a:latin typeface="+mn-ea"/>
                <a:cs typeface="+mn-ea"/>
                <a:sym typeface="+mn-ea"/>
              </a:rPr>
              <a:t>4.不宜对水塘、水库、人工湖等环境中投加</a:t>
            </a:r>
            <a:endParaRPr lang="en-US" sz="3295" b="1">
              <a:solidFill>
                <a:srgbClr val="0000FF"/>
              </a:solidFill>
              <a:latin typeface="+mn-ea"/>
              <a:cs typeface="+mn-ea"/>
              <a:sym typeface="+mn-ea"/>
            </a:endParaRPr>
          </a:p>
          <a:p>
            <a:pPr marL="0" indent="0" latinLnBrk="0">
              <a:lnSpc>
                <a:spcPts val="3000"/>
              </a:lnSpc>
              <a:spcBef>
                <a:spcPts val="0"/>
              </a:spcBef>
              <a:buNone/>
            </a:pPr>
            <a:r>
              <a:rPr lang="en-US" sz="3295" b="1">
                <a:solidFill>
                  <a:srgbClr val="0000FF"/>
                </a:solidFill>
                <a:latin typeface="+mn-ea"/>
                <a:cs typeface="+mn-ea"/>
                <a:sym typeface="+mn-ea"/>
              </a:rPr>
              <a:t>消毒剂（粉）进行消毒；</a:t>
            </a:r>
            <a:endParaRPr lang="en-US" sz="3295" b="1">
              <a:solidFill>
                <a:srgbClr val="0000FF"/>
              </a:solidFill>
              <a:latin typeface="+mn-ea"/>
              <a:cs typeface="+mn-ea"/>
            </a:endParaRPr>
          </a:p>
          <a:p>
            <a:pPr marL="0" indent="0" latinLnBrk="0">
              <a:lnSpc>
                <a:spcPts val="3000"/>
              </a:lnSpc>
              <a:spcBef>
                <a:spcPts val="0"/>
              </a:spcBef>
              <a:buNone/>
            </a:pPr>
            <a:r>
              <a:rPr lang="en-US" sz="3295" b="1">
                <a:solidFill>
                  <a:srgbClr val="0000FF"/>
                </a:solidFill>
                <a:latin typeface="+mn-ea"/>
                <a:cs typeface="+mn-ea"/>
                <a:sym typeface="+mn-ea"/>
              </a:rPr>
              <a:t>5.不得在有人条件下对空气（空间）使用</a:t>
            </a:r>
            <a:endParaRPr lang="en-US" sz="3295" b="1">
              <a:solidFill>
                <a:srgbClr val="0000FF"/>
              </a:solidFill>
              <a:latin typeface="+mn-ea"/>
              <a:cs typeface="+mn-ea"/>
              <a:sym typeface="+mn-ea"/>
            </a:endParaRPr>
          </a:p>
          <a:p>
            <a:pPr marL="0" indent="0" latinLnBrk="0">
              <a:lnSpc>
                <a:spcPts val="3000"/>
              </a:lnSpc>
              <a:spcBef>
                <a:spcPts val="0"/>
              </a:spcBef>
              <a:buNone/>
            </a:pPr>
            <a:r>
              <a:rPr lang="en-US" sz="3295" b="1">
                <a:solidFill>
                  <a:srgbClr val="0000FF"/>
                </a:solidFill>
                <a:latin typeface="+mn-ea"/>
                <a:cs typeface="+mn-ea"/>
                <a:sym typeface="+mn-ea"/>
              </a:rPr>
              <a:t>化学消毒剂消毒</a:t>
            </a:r>
            <a:endParaRPr lang="en-US" sz="3295" b="1">
              <a:solidFill>
                <a:srgbClr val="0000FF"/>
              </a:solidFill>
              <a:latin typeface="+mn-ea"/>
              <a:cs typeface="+mn-ea"/>
            </a:endParaRPr>
          </a:p>
          <a:p>
            <a:pPr marL="0" indent="0" latinLnBrk="0">
              <a:lnSpc>
                <a:spcPts val="3000"/>
              </a:lnSpc>
              <a:spcBef>
                <a:spcPts val="0"/>
              </a:spcBef>
              <a:buNone/>
            </a:pPr>
            <a:r>
              <a:rPr lang="en-US" sz="3295" b="1">
                <a:solidFill>
                  <a:srgbClr val="0000FF"/>
                </a:solidFill>
                <a:latin typeface="+mn-ea"/>
                <a:cs typeface="+mn-ea"/>
                <a:sym typeface="+mn-ea"/>
              </a:rPr>
              <a:t>6.不宜用戊二醛对环境进行擦拭和喷雾消毒；</a:t>
            </a:r>
            <a:endParaRPr lang="en-US" sz="3295" b="1">
              <a:solidFill>
                <a:srgbClr val="0000FF"/>
              </a:solidFill>
              <a:latin typeface="+mn-ea"/>
              <a:cs typeface="+mn-ea"/>
            </a:endParaRPr>
          </a:p>
          <a:p>
            <a:pPr marL="0" indent="0" latinLnBrk="0">
              <a:lnSpc>
                <a:spcPts val="3000"/>
              </a:lnSpc>
              <a:spcBef>
                <a:spcPts val="0"/>
              </a:spcBef>
              <a:buNone/>
            </a:pPr>
            <a:r>
              <a:rPr lang="en-US" sz="3295" b="1">
                <a:solidFill>
                  <a:srgbClr val="0000FF"/>
                </a:solidFill>
                <a:latin typeface="+mn-ea"/>
                <a:cs typeface="+mn-ea"/>
                <a:sym typeface="+mn-ea"/>
              </a:rPr>
              <a:t>7.不宜使用高浓度的含氯消毒剂（有效氯</a:t>
            </a:r>
            <a:endParaRPr lang="en-US" sz="3295" b="1">
              <a:solidFill>
                <a:srgbClr val="0000FF"/>
              </a:solidFill>
              <a:latin typeface="+mn-ea"/>
              <a:cs typeface="+mn-ea"/>
              <a:sym typeface="+mn-ea"/>
            </a:endParaRPr>
          </a:p>
          <a:p>
            <a:pPr marL="0" indent="0" latinLnBrk="0">
              <a:lnSpc>
                <a:spcPts val="3000"/>
              </a:lnSpc>
              <a:spcBef>
                <a:spcPts val="0"/>
              </a:spcBef>
              <a:buNone/>
            </a:pPr>
            <a:r>
              <a:rPr lang="en-US" sz="3295" b="1">
                <a:solidFill>
                  <a:srgbClr val="0000FF"/>
                </a:solidFill>
                <a:latin typeface="+mn-ea"/>
                <a:cs typeface="+mn-ea"/>
                <a:sym typeface="+mn-ea"/>
              </a:rPr>
              <a:t>浓度大于1000mg/L）做预防性消毒。</a:t>
            </a:r>
            <a:endParaRPr lang="en-US" sz="3295" b="1">
              <a:solidFill>
                <a:srgbClr val="0000FF"/>
              </a:solidFill>
              <a:latin typeface="+mn-ea"/>
              <a:cs typeface="+mn-ea"/>
            </a:endParaRPr>
          </a:p>
          <a:p>
            <a:endParaRPr lang="zh-CN" altLang="en-US" dirty="0">
              <a:solidFill>
                <a:schemeClr val="accent5"/>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442720" y="278765"/>
            <a:ext cx="4094480" cy="700405"/>
          </a:xfrm>
          <a:prstGeom prst="rect">
            <a:avLst/>
          </a:prstGeom>
          <a:noFill/>
        </p:spPr>
        <p:txBody>
          <a:bodyPr wrap="none" rtlCol="0">
            <a:spAutoFit/>
          </a:bodyPr>
          <a:lstStyle/>
          <a:p>
            <a:pPr algn="l">
              <a:lnSpc>
                <a:spcPct val="90000"/>
              </a:lnSpc>
              <a:buClrTx/>
              <a:buSzTx/>
              <a:buFontTx/>
            </a:pPr>
            <a:r>
              <a:rPr lang="zh-CN" sz="4400" dirty="0">
                <a:solidFill>
                  <a:srgbClr val="FF0000"/>
                </a:solidFill>
                <a:latin typeface="+mj-lt"/>
                <a:ea typeface="宋体" panose="02010600030101010101" pitchFamily="2" charset="-122"/>
                <a:cs typeface="+mj-cs"/>
                <a:sym typeface="+mn-ea"/>
              </a:rPr>
              <a:t>七、清洁与消毒</a:t>
            </a:r>
            <a:endParaRPr lang="zh-CN" sz="4400" dirty="0">
              <a:solidFill>
                <a:srgbClr val="FF0000"/>
              </a:solidFill>
              <a:latin typeface="+mj-lt"/>
              <a:ea typeface="宋体" panose="02010600030101010101" pitchFamily="2"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72185"/>
          </a:xfrm>
        </p:spPr>
        <p:txBody>
          <a:bodyPr>
            <a:normAutofit/>
          </a:bodyPr>
          <a:lstStyle/>
          <a:p>
            <a:r>
              <a:rPr lang="zh-CN" dirty="0">
                <a:solidFill>
                  <a:srgbClr val="FF0000"/>
                </a:solidFill>
                <a:ea typeface="宋体" panose="02010600030101010101" pitchFamily="2" charset="-122"/>
                <a:sym typeface="+mn-ea"/>
              </a:rPr>
              <a:t>七、清洁与消毒</a:t>
            </a:r>
            <a:endParaRPr dirty="0">
              <a:solidFill>
                <a:schemeClr val="accent2"/>
              </a:solidFill>
              <a:sym typeface="+mn-ea"/>
            </a:endParaRPr>
          </a:p>
        </p:txBody>
      </p:sp>
      <p:sp>
        <p:nvSpPr>
          <p:cNvPr id="3" name="内容占位符 2"/>
          <p:cNvSpPr>
            <a:spLocks noGrp="1"/>
          </p:cNvSpPr>
          <p:nvPr>
            <p:ph idx="1"/>
          </p:nvPr>
        </p:nvSpPr>
        <p:spPr>
          <a:xfrm>
            <a:off x="1010285" y="2272030"/>
            <a:ext cx="10343515" cy="4116705"/>
          </a:xfrm>
        </p:spPr>
        <p:txBody>
          <a:bodyPr>
            <a:normAutofit/>
          </a:bodyPr>
          <a:lstStyle/>
          <a:p>
            <a:pPr marL="0" algn="l" fontAlgn="auto">
              <a:lnSpc>
                <a:spcPts val="4000"/>
              </a:lnSpc>
              <a:spcBef>
                <a:spcPts val="0"/>
              </a:spcBef>
              <a:buClrTx/>
              <a:buSzTx/>
              <a:buNone/>
            </a:pPr>
            <a:r>
              <a:rPr lang="en-US" b="1">
                <a:solidFill>
                  <a:srgbClr val="0000FF"/>
                </a:solidFill>
                <a:latin typeface="+mn-ea"/>
                <a:cs typeface="+mn-ea"/>
                <a:sym typeface="+mn-ea"/>
              </a:rPr>
              <a:t>通风：自然通风、机械通风，每天2次，每次不少于30分钟；</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净化设备：空气消毒机</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房间、转运车辆或其他密闭场所的空气终末消毒可采用空气净化设备如空气消毒机等进行消毒。</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紫外线空气消毒1小时（无人）；</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或空⽓消毒机消毒1—2小时（有人）</a:t>
            </a:r>
            <a:endParaRPr lang="en-US" b="1">
              <a:solidFill>
                <a:srgbClr val="0000FF"/>
              </a:solidFill>
              <a:latin typeface="+mn-ea"/>
              <a:cs typeface="+mn-ea"/>
            </a:endParaRPr>
          </a:p>
        </p:txBody>
      </p:sp>
      <p:sp>
        <p:nvSpPr>
          <p:cNvPr id="4" name="文本框 3"/>
          <p:cNvSpPr txBox="1"/>
          <p:nvPr/>
        </p:nvSpPr>
        <p:spPr>
          <a:xfrm>
            <a:off x="1270635" y="1416685"/>
            <a:ext cx="1808480" cy="583565"/>
          </a:xfrm>
          <a:prstGeom prst="rect">
            <a:avLst/>
          </a:prstGeom>
          <a:noFill/>
        </p:spPr>
        <p:txBody>
          <a:bodyPr wrap="square" rtlCol="0" anchor="t">
            <a:spAutoFit/>
          </a:bodyPr>
          <a:lstStyle/>
          <a:p>
            <a:r>
              <a:rPr sz="3200" dirty="0">
                <a:solidFill>
                  <a:srgbClr val="FF0000"/>
                </a:solidFill>
                <a:sym typeface="+mn-ea"/>
              </a:rPr>
              <a:t>空气消毒</a:t>
            </a:r>
            <a:endParaRPr lang="zh-CN" altLang="en-US" sz="3200" dirty="0">
              <a:solidFill>
                <a:srgbClr val="FF00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95350"/>
          </a:xfrm>
        </p:spPr>
        <p:txBody>
          <a:bodyPr/>
          <a:lstStyle/>
          <a:p>
            <a:pPr algn="l">
              <a:buClrTx/>
              <a:buSzTx/>
              <a:buFontTx/>
            </a:pPr>
            <a:r>
              <a:rPr lang="zh-CN" dirty="0">
                <a:solidFill>
                  <a:srgbClr val="FF0000"/>
                </a:solidFill>
                <a:ea typeface="宋体" panose="02010600030101010101" pitchFamily="2" charset="-122"/>
                <a:sym typeface="+mn-ea"/>
              </a:rPr>
              <a:t>八、医疗废物管理</a:t>
            </a:r>
            <a:endParaRPr lang="zh-CN" dirty="0">
              <a:solidFill>
                <a:srgbClr val="FF0000"/>
              </a:solidFill>
              <a:ea typeface="宋体" panose="02010600030101010101" pitchFamily="2" charset="-122"/>
              <a:sym typeface="+mn-ea"/>
            </a:endParaRPr>
          </a:p>
        </p:txBody>
      </p:sp>
      <p:sp>
        <p:nvSpPr>
          <p:cNvPr id="3" name="内容占位符 2"/>
          <p:cNvSpPr>
            <a:spLocks noGrp="1"/>
          </p:cNvSpPr>
          <p:nvPr>
            <p:ph idx="1"/>
          </p:nvPr>
        </p:nvSpPr>
        <p:spPr>
          <a:xfrm>
            <a:off x="429260" y="1118870"/>
            <a:ext cx="10924540" cy="5058410"/>
          </a:xfrm>
        </p:spPr>
        <p:txBody>
          <a:bodyPr>
            <a:noAutofit/>
          </a:bodyPr>
          <a:lstStyle/>
          <a:p>
            <a:pPr marL="0" algn="l" fontAlgn="auto">
              <a:lnSpc>
                <a:spcPts val="4000"/>
              </a:lnSpc>
              <a:spcBef>
                <a:spcPts val="0"/>
              </a:spcBef>
              <a:buClrTx/>
              <a:buSzTx/>
              <a:buNone/>
            </a:pPr>
            <a:r>
              <a:rPr lang="en-US" b="1">
                <a:solidFill>
                  <a:srgbClr val="0000FF"/>
                </a:solidFill>
                <a:latin typeface="+mn-ea"/>
                <a:cs typeface="+mn-ea"/>
                <a:sym typeface="+mn-ea"/>
              </a:rPr>
              <a:t>1、医疗废物收集桶为脚踩式并带盖。</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2、 医疗机构 在诊疗新型冠状病毒感染的肺炎患者及疑似患者发热⻔诊和病区（房）产的废弃物，包括医疗废物和活垃圾，均应当按照医疗废物进分类收集。</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3、用医疗废物专用包装盛装医疗废物，医疗废物达到包装袋或者利器盒的3/4时，采用鹅颈结式封口，分层封扎；利器盒外套医疗废物袋，离开污染区前对包装袋消毒或在其外面加套一层医疗废物包装袋</a:t>
            </a:r>
            <a:endParaRPr lang="en-US" b="1">
              <a:solidFill>
                <a:srgbClr val="0000FF"/>
              </a:solidFill>
              <a:latin typeface="+mn-ea"/>
              <a:cs typeface="+mn-ea"/>
            </a:endParaRPr>
          </a:p>
          <a:p>
            <a:pPr marL="0" indent="0" fontAlgn="auto">
              <a:lnSpc>
                <a:spcPts val="3800"/>
              </a:lnSpc>
              <a:spcBef>
                <a:spcPts val="0"/>
              </a:spcBef>
              <a:buNone/>
            </a:pPr>
            <a:endParaRPr lang="zh-CN" altLang="en-US"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object 4"/>
          <p:cNvSpPr/>
          <p:nvPr/>
        </p:nvSpPr>
        <p:spPr>
          <a:xfrm>
            <a:off x="7685405" y="4723765"/>
            <a:ext cx="2553970" cy="1918335"/>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713605" y="5002530"/>
            <a:ext cx="2065020" cy="1917700"/>
          </a:xfrm>
          <a:prstGeom prst="rect">
            <a:avLst/>
          </a:prstGeom>
          <a:blipFill>
            <a:blip r:embed="rId2" cstate="print"/>
            <a:stretch>
              <a:fillRect/>
            </a:stretch>
          </a:blipFill>
        </p:spPr>
        <p:txBody>
          <a:bodyPr wrap="square" lIns="0" tIns="0" rIns="0" bIns="0" rtlCol="0"/>
          <a:lstStyle/>
          <a:p/>
        </p:txBody>
      </p:sp>
      <p:pic>
        <p:nvPicPr>
          <p:cNvPr id="7" name="内容占位符 3"/>
          <p:cNvPicPr>
            <a:picLocks noChangeAspect="1"/>
          </p:cNvPicPr>
          <p:nvPr>
            <p:custDataLst>
              <p:tags r:id="rId3"/>
            </p:custDataLst>
          </p:nvPr>
        </p:nvPicPr>
        <p:blipFill>
          <a:blip r:embed="rId4"/>
          <a:stretch>
            <a:fillRect/>
          </a:stretch>
        </p:blipFill>
        <p:spPr>
          <a:xfrm>
            <a:off x="1539240" y="5180965"/>
            <a:ext cx="2734945" cy="15614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zh-CN" dirty="0">
                <a:solidFill>
                  <a:srgbClr val="FF0000"/>
                </a:solidFill>
                <a:ea typeface="宋体" panose="02010600030101010101" pitchFamily="2" charset="-122"/>
                <a:sym typeface="+mn-ea"/>
              </a:rPr>
              <a:t>八、医疗废物管理</a:t>
            </a:r>
            <a:endParaRPr lang="zh-CN" dirty="0">
              <a:solidFill>
                <a:srgbClr val="FF0000"/>
              </a:solidFill>
              <a:ea typeface="宋体" panose="02010600030101010101" pitchFamily="2" charset="-122"/>
            </a:endParaRPr>
          </a:p>
        </p:txBody>
      </p:sp>
      <p:sp>
        <p:nvSpPr>
          <p:cNvPr id="3" name="内容占位符 2"/>
          <p:cNvSpPr>
            <a:spLocks noGrp="1"/>
          </p:cNvSpPr>
          <p:nvPr>
            <p:ph idx="1"/>
          </p:nvPr>
        </p:nvSpPr>
        <p:spPr>
          <a:xfrm>
            <a:off x="838200" y="1331595"/>
            <a:ext cx="10515600" cy="4845685"/>
          </a:xfrm>
        </p:spPr>
        <p:txBody>
          <a:bodyPr/>
          <a:lstStyle/>
          <a:p>
            <a:pPr marL="0" algn="l" fontAlgn="auto">
              <a:lnSpc>
                <a:spcPts val="4000"/>
              </a:lnSpc>
              <a:spcBef>
                <a:spcPts val="0"/>
              </a:spcBef>
              <a:buClrTx/>
              <a:buSzTx/>
              <a:buNone/>
            </a:pPr>
            <a:r>
              <a:rPr lang="en-US" b="1">
                <a:solidFill>
                  <a:srgbClr val="0000FF"/>
                </a:solidFill>
                <a:latin typeface="+mn-ea"/>
                <a:cs typeface="+mn-ea"/>
                <a:sym typeface="+mn-ea"/>
              </a:rPr>
              <a:t>4、医疗废物标签标注：产生单位、产生部门、产生日期、类别、重量，并在特别说明中标注“新冠肺炎”。</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5、对于运送工具进行清洁和消毒。</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6、对医疗废物暂存地处消毒，每天2次。</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7、对“新冠肺炎”病例生活垃圾严格按照“新冠肺炎”医疗废物要求处理。</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8、与医疗废物回收公司做好交接登记，资料保存3年</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9、医院产生的水污染物按标准进行排放。</a:t>
            </a:r>
            <a:endParaRPr lang="en-US" b="1">
              <a:solidFill>
                <a:srgbClr val="0000FF"/>
              </a:solidFill>
              <a:latin typeface="+mn-ea"/>
              <a:cs typeface="+mn-ea"/>
            </a:endParaRPr>
          </a:p>
          <a:p>
            <a:pPr fontAlgn="auto">
              <a:lnSpc>
                <a:spcPts val="3800"/>
              </a:lnSpc>
              <a:spcBef>
                <a:spcPts val="0"/>
              </a:spcBef>
            </a:pPr>
            <a:endParaRPr lang="zh-CN" altLang="en-US"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6" name="object 5"/>
          <p:cNvSpPr/>
          <p:nvPr/>
        </p:nvSpPr>
        <p:spPr>
          <a:xfrm>
            <a:off x="9335135" y="4222750"/>
            <a:ext cx="2665729" cy="2376805"/>
          </a:xfrm>
          <a:prstGeom prst="rect">
            <a:avLst/>
          </a:prstGeom>
          <a:blipFill>
            <a:blip r:embed="rId1" cstate="print"/>
            <a:stretch>
              <a:fillRect/>
            </a:stretch>
          </a:blipFill>
        </p:spPr>
        <p:txBody>
          <a:bodyPr wrap="square" lIns="0" tIns="0" rIns="0" bIns="0" rtlCol="0"/>
          <a:lstStyle/>
          <a:p/>
        </p:txBody>
      </p:sp>
      <p:pic>
        <p:nvPicPr>
          <p:cNvPr id="5" name="图片 4"/>
          <p:cNvPicPr>
            <a:picLocks noChangeAspect="1"/>
          </p:cNvPicPr>
          <p:nvPr/>
        </p:nvPicPr>
        <p:blipFill>
          <a:blip r:embed="rId2"/>
          <a:stretch>
            <a:fillRect/>
          </a:stretch>
        </p:blipFill>
        <p:spPr>
          <a:xfrm>
            <a:off x="7679055" y="5153025"/>
            <a:ext cx="1388745" cy="1446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descr="375号文.png"/>
          <p:cNvPicPr>
            <a:picLocks noGrp="1" noChangeAspect="1"/>
          </p:cNvPicPr>
          <p:nvPr>
            <p:ph idx="1"/>
          </p:nvPr>
        </p:nvPicPr>
        <p:blipFill>
          <a:blip r:embed="rId1"/>
          <a:srcRect l="528" t="1162" r="5062" b="1234"/>
          <a:stretch>
            <a:fillRect/>
          </a:stretch>
        </p:blipFill>
        <p:spPr>
          <a:xfrm>
            <a:off x="158750" y="1591310"/>
            <a:ext cx="5833110" cy="2131060"/>
          </a:xfrm>
          <a:prstGeom prst="rect">
            <a:avLst/>
          </a:prstGeom>
        </p:spPr>
      </p:pic>
      <p:pic>
        <p:nvPicPr>
          <p:cNvPr id="11" name="内容占位符 14" descr="375文字.png"/>
          <p:cNvPicPr>
            <a:picLocks noChangeAspect="1"/>
          </p:cNvPicPr>
          <p:nvPr/>
        </p:nvPicPr>
        <p:blipFill>
          <a:blip r:embed="rId2"/>
          <a:stretch>
            <a:fillRect/>
          </a:stretch>
        </p:blipFill>
        <p:spPr>
          <a:xfrm>
            <a:off x="1696720" y="3994150"/>
            <a:ext cx="7526020" cy="2736215"/>
          </a:xfrm>
          <a:prstGeom prst="rect">
            <a:avLst/>
          </a:prstGeom>
        </p:spPr>
      </p:pic>
      <p:pic>
        <p:nvPicPr>
          <p:cNvPr id="12" name="Picture 2"/>
          <p:cNvPicPr>
            <a:picLocks noChangeAspect="1" noChangeArrowheads="1"/>
          </p:cNvPicPr>
          <p:nvPr/>
        </p:nvPicPr>
        <p:blipFill>
          <a:blip r:embed="rId3"/>
          <a:srcRect/>
          <a:stretch>
            <a:fillRect/>
          </a:stretch>
        </p:blipFill>
        <p:spPr bwMode="auto">
          <a:xfrm>
            <a:off x="6506210" y="1591945"/>
            <a:ext cx="4878070" cy="2241550"/>
          </a:xfrm>
          <a:prstGeom prst="rect">
            <a:avLst/>
          </a:prstGeom>
          <a:noFill/>
          <a:ln w="9525">
            <a:noFill/>
            <a:miter lim="800000"/>
            <a:headEnd/>
            <a:tailEnd/>
          </a:ln>
          <a:effectLst/>
        </p:spPr>
      </p:pic>
      <p:sp>
        <p:nvSpPr>
          <p:cNvPr id="14" name="标题 1"/>
          <p:cNvSpPr>
            <a:spLocks noGrp="1"/>
          </p:cNvSpPr>
          <p:nvPr/>
        </p:nvSpPr>
        <p:spPr>
          <a:xfrm>
            <a:off x="476250" y="263525"/>
            <a:ext cx="9427210" cy="8064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t>        琼卫医函</a:t>
            </a:r>
            <a:r>
              <a:rPr lang="en-US" altLang="zh-CN" dirty="0"/>
              <a:t>【2020】375</a:t>
            </a:r>
            <a:r>
              <a:rPr lang="zh-CN" altLang="en-US" dirty="0"/>
              <a:t>号文</a:t>
            </a:r>
            <a:endParaRPr lang="zh-CN" altLang="en-US" dirty="0"/>
          </a:p>
        </p:txBody>
      </p:sp>
      <p:sp>
        <p:nvSpPr>
          <p:cNvPr id="16" name="矩形 15"/>
          <p:cNvSpPr/>
          <p:nvPr/>
        </p:nvSpPr>
        <p:spPr>
          <a:xfrm>
            <a:off x="797560" y="1069975"/>
            <a:ext cx="11296650" cy="460375"/>
          </a:xfrm>
          <a:prstGeom prst="rect">
            <a:avLst/>
          </a:prstGeom>
        </p:spPr>
        <p:txBody>
          <a:bodyPr wrap="square">
            <a:spAutoFit/>
          </a:bodyPr>
          <a:lstStyle/>
          <a:p>
            <a:r>
              <a:rPr lang="zh-CN" altLang="en-US" sz="2400" dirty="0"/>
              <a:t>强调每日督导，每周汇总，每月讨论整改，还有医务人员定期核酸检测</a:t>
            </a:r>
            <a:endParaRPr lang="zh-CN" altLang="en-US" sz="2400" dirty="0"/>
          </a:p>
        </p:txBody>
      </p:sp>
      <p:cxnSp>
        <p:nvCxnSpPr>
          <p:cNvPr id="18" name="直接连接符 17"/>
          <p:cNvCxnSpPr/>
          <p:nvPr/>
        </p:nvCxnSpPr>
        <p:spPr>
          <a:xfrm flipV="1">
            <a:off x="8532495" y="2708275"/>
            <a:ext cx="2672080" cy="889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a:off x="3148965" y="5201920"/>
            <a:ext cx="5946140" cy="1714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直接连接符 19"/>
          <p:cNvCxnSpPr/>
          <p:nvPr/>
        </p:nvCxnSpPr>
        <p:spPr>
          <a:xfrm>
            <a:off x="4919345" y="5505450"/>
            <a:ext cx="4256405" cy="1460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直接连接符 20"/>
          <p:cNvCxnSpPr/>
          <p:nvPr/>
        </p:nvCxnSpPr>
        <p:spPr>
          <a:xfrm flipV="1">
            <a:off x="1715135" y="5805805"/>
            <a:ext cx="7425055" cy="1206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直接连接符 21"/>
          <p:cNvCxnSpPr/>
          <p:nvPr/>
        </p:nvCxnSpPr>
        <p:spPr>
          <a:xfrm flipV="1">
            <a:off x="1715135" y="6092190"/>
            <a:ext cx="7496810" cy="476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flipV="1">
            <a:off x="1529715" y="6419850"/>
            <a:ext cx="3829050" cy="1397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6585585" y="3061335"/>
            <a:ext cx="4640580" cy="1079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flipV="1">
            <a:off x="6585585" y="3441700"/>
            <a:ext cx="4497070" cy="349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7" name="直接连接符 36"/>
          <p:cNvCxnSpPr>
            <a:endCxn id="12" idx="2"/>
          </p:cNvCxnSpPr>
          <p:nvPr/>
        </p:nvCxnSpPr>
        <p:spPr>
          <a:xfrm>
            <a:off x="6550660" y="3833495"/>
            <a:ext cx="239458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107" name="TextBox 106"/>
          <p:cNvSpPr txBox="1"/>
          <p:nvPr/>
        </p:nvSpPr>
        <p:spPr>
          <a:xfrm>
            <a:off x="2168525" y="2663825"/>
            <a:ext cx="7305675" cy="1014730"/>
          </a:xfrm>
          <a:prstGeom prst="rect">
            <a:avLst/>
          </a:prstGeom>
          <a:noFill/>
        </p:spPr>
        <p:txBody>
          <a:bodyPr wrap="square" rtlCol="0">
            <a:spAutoFit/>
          </a:bodyPr>
          <a:lstStyle/>
          <a:p>
            <a:r>
              <a:rPr lang="en-US" altLang="zh-CN" sz="6000" b="1" dirty="0">
                <a:solidFill>
                  <a:srgbClr val="1C66D9"/>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sym typeface="+mn-lt"/>
              </a:rPr>
              <a:t>      </a:t>
            </a:r>
            <a:r>
              <a:rPr lang="zh-CN" altLang="en-US" sz="6000" b="1" dirty="0">
                <a:solidFill>
                  <a:srgbClr val="1C66D9"/>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sym typeface="+mn-lt"/>
              </a:rPr>
              <a:t>感谢您聆听</a:t>
            </a:r>
            <a:r>
              <a:rPr lang="en-US" altLang="zh-CN" sz="6000" b="1" dirty="0">
                <a:solidFill>
                  <a:srgbClr val="1C66D9"/>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sym typeface="+mn-lt"/>
              </a:rPr>
              <a:t>!</a:t>
            </a:r>
            <a:endParaRPr lang="en-US" altLang="zh-CN" sz="6000" b="1" dirty="0">
              <a:solidFill>
                <a:srgbClr val="1C66D9"/>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900" decel="100000" fill="hold"/>
                                        <p:tgtEl>
                                          <p:spTgt spid="1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61670"/>
            <a:ext cx="10515600" cy="808355"/>
          </a:xfrm>
        </p:spPr>
        <p:txBody>
          <a:bodyPr>
            <a:normAutofit/>
          </a:bodyPr>
          <a:lstStyle/>
          <a:p>
            <a:pPr algn="l">
              <a:buClrTx/>
              <a:buSzTx/>
              <a:buFontTx/>
            </a:pPr>
            <a:r>
              <a:rPr lang="en-US" altLang="zh-CN" sz="4400">
                <a:solidFill>
                  <a:srgbClr val="FF0000"/>
                </a:solidFill>
                <a:sym typeface="+mn-ea"/>
              </a:rPr>
              <a:t>一、基本要求</a:t>
            </a:r>
            <a:endParaRPr lang="en-US" altLang="zh-CN" sz="4400">
              <a:solidFill>
                <a:srgbClr val="FF0000"/>
              </a:solidFill>
              <a:sym typeface="+mn-ea"/>
            </a:endParaRPr>
          </a:p>
        </p:txBody>
      </p:sp>
      <p:sp>
        <p:nvSpPr>
          <p:cNvPr id="3" name="内容占位符 2"/>
          <p:cNvSpPr>
            <a:spLocks noGrp="1"/>
          </p:cNvSpPr>
          <p:nvPr>
            <p:ph idx="1"/>
          </p:nvPr>
        </p:nvSpPr>
        <p:spPr>
          <a:xfrm>
            <a:off x="838200" y="1566545"/>
            <a:ext cx="10515600" cy="4351338"/>
          </a:xfrm>
        </p:spPr>
        <p:txBody>
          <a:bodyPr>
            <a:normAutofit/>
          </a:bodyPr>
          <a:lstStyle/>
          <a:p>
            <a:pPr marL="0" algn="l">
              <a:lnSpc>
                <a:spcPct val="90000"/>
              </a:lnSpc>
              <a:buClrTx/>
              <a:buSzTx/>
              <a:buFont typeface="Wingdings" panose="05000000000000000000" pitchFamily="2" charset="2"/>
              <a:buNone/>
            </a:pPr>
            <a:r>
              <a:rPr lang="en-US" sz="3600" b="1">
                <a:solidFill>
                  <a:srgbClr val="0000FF"/>
                </a:solidFill>
                <a:latin typeface="+mn-ea"/>
                <a:cs typeface="+mn-ea"/>
                <a:sym typeface="+mn-ea"/>
              </a:rPr>
              <a:t>1、制定</a:t>
            </a:r>
            <a:r>
              <a:rPr lang="zh-CN" altLang="en-US" sz="3600" b="1">
                <a:solidFill>
                  <a:srgbClr val="0000FF"/>
                </a:solidFill>
                <a:latin typeface="+mn-ea"/>
                <a:cs typeface="+mn-ea"/>
                <a:sym typeface="+mn-ea"/>
              </a:rPr>
              <a:t>新冠疫情消毒隔离</a:t>
            </a:r>
            <a:endParaRPr lang="zh-CN" altLang="en-US" sz="3600" b="1">
              <a:solidFill>
                <a:srgbClr val="0000FF"/>
              </a:solidFill>
              <a:latin typeface="+mn-ea"/>
              <a:cs typeface="+mn-ea"/>
              <a:sym typeface="+mn-ea"/>
            </a:endParaRPr>
          </a:p>
          <a:p>
            <a:pPr marL="0" algn="l">
              <a:lnSpc>
                <a:spcPct val="90000"/>
              </a:lnSpc>
              <a:buClrTx/>
              <a:buSzTx/>
              <a:buFont typeface="Wingdings" panose="05000000000000000000" pitchFamily="2" charset="2"/>
              <a:buNone/>
            </a:pPr>
            <a:r>
              <a:rPr lang="zh-CN" altLang="en-US" sz="3600" b="1">
                <a:solidFill>
                  <a:srgbClr val="0000FF"/>
                </a:solidFill>
                <a:latin typeface="+mn-ea"/>
                <a:cs typeface="+mn-ea"/>
                <a:sym typeface="+mn-ea"/>
              </a:rPr>
              <a:t>工作</a:t>
            </a:r>
            <a:r>
              <a:rPr lang="en-US" sz="3600" b="1">
                <a:solidFill>
                  <a:srgbClr val="0000FF"/>
                </a:solidFill>
                <a:latin typeface="+mn-ea"/>
                <a:cs typeface="+mn-ea"/>
                <a:sym typeface="+mn-ea"/>
              </a:rPr>
              <a:t>制度并落实。</a:t>
            </a:r>
            <a:endParaRPr lang="en-US" sz="3600" b="1">
              <a:solidFill>
                <a:srgbClr val="0000FF"/>
              </a:solidFill>
              <a:latin typeface="+mn-ea"/>
              <a:cs typeface="+mn-ea"/>
              <a:sym typeface="+mn-ea"/>
            </a:endParaRPr>
          </a:p>
          <a:p>
            <a:pPr marL="0" algn="l">
              <a:lnSpc>
                <a:spcPct val="90000"/>
              </a:lnSpc>
              <a:buClrTx/>
              <a:buSzTx/>
              <a:buFont typeface="Wingdings" panose="05000000000000000000" pitchFamily="2" charset="2"/>
              <a:buNone/>
            </a:pPr>
            <a:r>
              <a:rPr lang="en-US" sz="3600" b="1">
                <a:solidFill>
                  <a:srgbClr val="0000FF"/>
                </a:solidFill>
                <a:latin typeface="+mn-ea"/>
                <a:cs typeface="+mn-ea"/>
                <a:sym typeface="+mn-ea"/>
              </a:rPr>
              <a:t>2、开展新冠肺炎防控</a:t>
            </a:r>
            <a:r>
              <a:rPr lang="zh-CN" sz="3600" b="1">
                <a:solidFill>
                  <a:srgbClr val="0000FF"/>
                </a:solidFill>
                <a:latin typeface="+mn-ea"/>
                <a:cs typeface="+mn-ea"/>
                <a:sym typeface="+mn-ea"/>
              </a:rPr>
              <a:t>督导</a:t>
            </a:r>
            <a:endParaRPr lang="zh-CN" sz="3600" b="1">
              <a:solidFill>
                <a:srgbClr val="0000FF"/>
              </a:solidFill>
              <a:latin typeface="+mn-ea"/>
              <a:cs typeface="+mn-ea"/>
              <a:sym typeface="+mn-ea"/>
            </a:endParaRPr>
          </a:p>
          <a:p>
            <a:pPr marL="0" algn="l">
              <a:lnSpc>
                <a:spcPct val="90000"/>
              </a:lnSpc>
              <a:buClrTx/>
              <a:buSzTx/>
              <a:buFont typeface="Wingdings" panose="05000000000000000000" pitchFamily="2" charset="2"/>
              <a:buNone/>
            </a:pPr>
            <a:r>
              <a:rPr lang="zh-CN" sz="3600" b="1">
                <a:solidFill>
                  <a:srgbClr val="0000FF"/>
                </a:solidFill>
                <a:latin typeface="+mn-ea"/>
                <a:cs typeface="+mn-ea"/>
                <a:sym typeface="+mn-ea"/>
              </a:rPr>
              <a:t>检查</a:t>
            </a:r>
            <a:r>
              <a:rPr lang="en-US" sz="3600" b="1">
                <a:solidFill>
                  <a:srgbClr val="0000FF"/>
                </a:solidFill>
                <a:latin typeface="+mn-ea"/>
                <a:cs typeface="+mn-ea"/>
                <a:sym typeface="+mn-ea"/>
              </a:rPr>
              <a:t>工作，并</a:t>
            </a:r>
            <a:r>
              <a:rPr lang="zh-CN" altLang="en-US" sz="3600" b="1">
                <a:solidFill>
                  <a:srgbClr val="0000FF"/>
                </a:solidFill>
                <a:latin typeface="+mn-ea"/>
                <a:cs typeface="+mn-ea"/>
                <a:sym typeface="+mn-ea"/>
              </a:rPr>
              <a:t>做好</a:t>
            </a:r>
            <a:r>
              <a:rPr lang="en-US" sz="3600" b="1">
                <a:solidFill>
                  <a:srgbClr val="0000FF"/>
                </a:solidFill>
                <a:latin typeface="+mn-ea"/>
                <a:cs typeface="+mn-ea"/>
                <a:sym typeface="+mn-ea"/>
              </a:rPr>
              <a:t>记录。</a:t>
            </a:r>
            <a:endParaRPr lang="en-US" sz="3600" b="1">
              <a:solidFill>
                <a:srgbClr val="0000FF"/>
              </a:solidFill>
              <a:latin typeface="+mn-ea"/>
              <a:cs typeface="+mn-ea"/>
              <a:sym typeface="+mn-ea"/>
            </a:endParaRPr>
          </a:p>
          <a:p>
            <a:pPr marL="0" algn="l">
              <a:lnSpc>
                <a:spcPct val="90000"/>
              </a:lnSpc>
              <a:buClrTx/>
              <a:buSzTx/>
              <a:buFont typeface="Wingdings" panose="05000000000000000000" pitchFamily="2" charset="2"/>
              <a:buNone/>
            </a:pPr>
            <a:endParaRPr lang="en-US" sz="3600" b="1">
              <a:solidFill>
                <a:srgbClr val="0000FF"/>
              </a:solidFill>
              <a:latin typeface="+mn-ea"/>
              <a:cs typeface="+mn-ea"/>
            </a:endParaRPr>
          </a:p>
          <a:p>
            <a:pPr marL="0" indent="0">
              <a:lnSpc>
                <a:spcPts val="4400"/>
              </a:lnSpc>
              <a:buFont typeface="Wingdings" panose="05000000000000000000" pitchFamily="2" charset="2"/>
              <a:buNone/>
            </a:pPr>
            <a:endParaRPr lang="en-US" sz="3600" b="1">
              <a:solidFill>
                <a:srgbClr val="0000FF"/>
              </a:solidFill>
              <a:latin typeface="+mn-ea"/>
              <a:cs typeface="+mn-ea"/>
            </a:endParaRPr>
          </a:p>
          <a:p>
            <a:pPr marL="0" indent="0">
              <a:lnSpc>
                <a:spcPts val="4400"/>
              </a:lnSpc>
              <a:buFont typeface="Wingdings" panose="05000000000000000000" pitchFamily="2" charset="2"/>
              <a:buNone/>
            </a:pPr>
            <a:endParaRPr lang="en-US" altLang="zh-CN" dirty="0">
              <a:solidFill>
                <a:schemeClr val="accent1"/>
              </a:solidFill>
              <a:effectLst>
                <a:outerShdw blurRad="38100" dist="25400" dir="5400000" algn="ctr" rotWithShape="0">
                  <a:srgbClr val="6E747A">
                    <a:alpha val="43000"/>
                  </a:srgbClr>
                </a:outerShdw>
              </a:effectLst>
              <a:latin typeface="宋体" panose="02010600030101010101" pitchFamily="2" charset="-122"/>
            </a:endParaRPr>
          </a:p>
          <a:p>
            <a:pPr marL="0" indent="0" fontAlgn="auto">
              <a:lnSpc>
                <a:spcPts val="4000"/>
              </a:lnSpc>
              <a:spcBef>
                <a:spcPts val="0"/>
              </a:spcBef>
              <a:buFont typeface="Wingdings" panose="05000000000000000000" pitchFamily="2" charset="2"/>
              <a:buNone/>
            </a:pPr>
            <a:endParaRPr lang="zh-CN" altLang="zh-CN" dirty="0">
              <a:solidFill>
                <a:schemeClr val="accent1"/>
              </a:solidFill>
              <a:effectLst>
                <a:outerShdw blurRad="38100" dist="25400" dir="5400000" algn="ctr" rotWithShape="0">
                  <a:srgbClr val="6E747A">
                    <a:alpha val="43000"/>
                  </a:srgbClr>
                </a:outerShdw>
              </a:effectLst>
              <a:sym typeface="+mn-ea"/>
            </a:endParaRPr>
          </a:p>
          <a:p>
            <a:endParaRPr lang="zh-CN" altLang="en-US"/>
          </a:p>
        </p:txBody>
      </p:sp>
      <p:pic>
        <p:nvPicPr>
          <p:cNvPr id="5" name="图片 4"/>
          <p:cNvPicPr>
            <a:picLocks noChangeAspect="1"/>
          </p:cNvPicPr>
          <p:nvPr/>
        </p:nvPicPr>
        <p:blipFill>
          <a:blip r:embed="rId1"/>
          <a:stretch>
            <a:fillRect/>
          </a:stretch>
        </p:blipFill>
        <p:spPr>
          <a:xfrm>
            <a:off x="6800850" y="963295"/>
            <a:ext cx="4974590" cy="5624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7120" y="365125"/>
            <a:ext cx="10515600" cy="634365"/>
          </a:xfrm>
        </p:spPr>
        <p:txBody>
          <a:bodyPr>
            <a:normAutofit fontScale="90000"/>
          </a:bodyPr>
          <a:lstStyle/>
          <a:p>
            <a:pPr algn="l">
              <a:buClrTx/>
              <a:buSzTx/>
              <a:buFontTx/>
            </a:pPr>
            <a:r>
              <a:rPr lang="en-US" altLang="zh-CN">
                <a:solidFill>
                  <a:srgbClr val="FF0000"/>
                </a:solidFill>
                <a:sym typeface="+mn-ea"/>
              </a:rPr>
              <a:t>二、诊室的管理</a:t>
            </a:r>
            <a:endParaRPr lang="en-US" altLang="zh-CN" sz="4400">
              <a:solidFill>
                <a:srgbClr val="FF0000"/>
              </a:solidFill>
              <a:sym typeface="+mn-ea"/>
            </a:endParaRPr>
          </a:p>
        </p:txBody>
      </p:sp>
      <p:sp>
        <p:nvSpPr>
          <p:cNvPr id="3" name="内容占位符 2"/>
          <p:cNvSpPr>
            <a:spLocks noGrp="1"/>
          </p:cNvSpPr>
          <p:nvPr>
            <p:ph idx="1"/>
          </p:nvPr>
        </p:nvSpPr>
        <p:spPr>
          <a:xfrm>
            <a:off x="784225" y="999490"/>
            <a:ext cx="10515600" cy="5643245"/>
          </a:xfrm>
        </p:spPr>
        <p:txBody>
          <a:bodyPr>
            <a:noAutofit/>
          </a:bodyPr>
          <a:lstStyle/>
          <a:p>
            <a:pPr marL="0" algn="l" fontAlgn="auto">
              <a:lnSpc>
                <a:spcPts val="4000"/>
              </a:lnSpc>
              <a:spcBef>
                <a:spcPts val="0"/>
              </a:spcBef>
              <a:buClrTx/>
              <a:buSzTx/>
              <a:buNone/>
            </a:pPr>
            <a:r>
              <a:rPr lang="en-US" b="1">
                <a:solidFill>
                  <a:srgbClr val="0000FF"/>
                </a:solidFill>
                <a:latin typeface="+mn-ea"/>
                <a:cs typeface="+mn-ea"/>
                <a:sym typeface="+mn-ea"/>
              </a:rPr>
              <a:t>1、</a:t>
            </a:r>
            <a:r>
              <a:rPr lang="zh-CN" altLang="en-US" b="1">
                <a:solidFill>
                  <a:srgbClr val="0000FF"/>
                </a:solidFill>
                <a:latin typeface="+mn-ea"/>
                <a:cs typeface="+mn-ea"/>
                <a:sym typeface="+mn-ea"/>
              </a:rPr>
              <a:t>诊室</a:t>
            </a:r>
            <a:r>
              <a:rPr lang="en-US" b="1">
                <a:solidFill>
                  <a:srgbClr val="0000FF"/>
                </a:solidFill>
                <a:latin typeface="+mn-ea"/>
                <a:cs typeface="+mn-ea"/>
                <a:sym typeface="+mn-ea"/>
              </a:rPr>
              <a:t>通风良好，</a:t>
            </a:r>
            <a:r>
              <a:rPr lang="zh-CN" altLang="en-US" b="1">
                <a:solidFill>
                  <a:srgbClr val="0000FF"/>
                </a:solidFill>
                <a:latin typeface="+mn-ea"/>
                <a:cs typeface="+mn-ea"/>
                <a:sym typeface="+mn-ea"/>
              </a:rPr>
              <a:t>环境整洁，</a:t>
            </a:r>
            <a:r>
              <a:rPr lang="en-US" b="1">
                <a:solidFill>
                  <a:srgbClr val="0000FF"/>
                </a:solidFill>
                <a:latin typeface="+mn-ea"/>
                <a:cs typeface="+mn-ea"/>
                <a:sym typeface="+mn-ea"/>
              </a:rPr>
              <a:t>流动水</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洗手设施</a:t>
            </a:r>
            <a:r>
              <a:rPr lang="zh-CN" altLang="en-US" b="1">
                <a:solidFill>
                  <a:srgbClr val="0000FF"/>
                </a:solidFill>
                <a:latin typeface="+mn-ea"/>
                <a:cs typeface="+mn-ea"/>
                <a:sym typeface="+mn-ea"/>
              </a:rPr>
              <a:t>，如洗手液、干手纸</a:t>
            </a:r>
            <a:r>
              <a:rPr lang="en-US" b="1">
                <a:solidFill>
                  <a:srgbClr val="0000FF"/>
                </a:solidFill>
                <a:latin typeface="+mn-ea"/>
                <a:cs typeface="+mn-ea"/>
                <a:sym typeface="+mn-ea"/>
              </a:rPr>
              <a:t>或手消</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毒液、</a:t>
            </a:r>
            <a:r>
              <a:rPr lang="zh-CN" altLang="en-US" b="1">
                <a:solidFill>
                  <a:srgbClr val="0000FF"/>
                </a:solidFill>
                <a:latin typeface="+mn-ea"/>
                <a:cs typeface="+mn-ea"/>
                <a:sym typeface="+mn-ea"/>
              </a:rPr>
              <a:t>紫外线灯等</a:t>
            </a:r>
            <a:r>
              <a:rPr lang="en-US" b="1">
                <a:solidFill>
                  <a:srgbClr val="0000FF"/>
                </a:solidFill>
                <a:latin typeface="+mn-ea"/>
                <a:cs typeface="+mn-ea"/>
                <a:sym typeface="+mn-ea"/>
              </a:rPr>
              <a:t>消毒设施设备。</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2</a:t>
            </a:r>
            <a:r>
              <a:rPr lang="zh-CN" altLang="en-US" b="1">
                <a:solidFill>
                  <a:srgbClr val="0000FF"/>
                </a:solidFill>
                <a:latin typeface="+mn-ea"/>
                <a:cs typeface="+mn-ea"/>
                <a:sym typeface="+mn-ea"/>
              </a:rPr>
              <a:t>、贮备防护用品，如一次性外科口罩、</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zh-CN" altLang="en-US" b="1">
                <a:solidFill>
                  <a:srgbClr val="0000FF"/>
                </a:solidFill>
                <a:latin typeface="+mn-ea"/>
                <a:cs typeface="+mn-ea"/>
                <a:sym typeface="+mn-ea"/>
              </a:rPr>
              <a:t>医用防护口罩、一次性</a:t>
            </a:r>
            <a:r>
              <a:rPr lang="en-US" b="1">
                <a:solidFill>
                  <a:srgbClr val="0000FF"/>
                </a:solidFill>
                <a:latin typeface="+mn-ea"/>
                <a:cs typeface="+mn-ea"/>
                <a:sym typeface="+mn-ea"/>
              </a:rPr>
              <a:t>工作帽</a:t>
            </a:r>
            <a:r>
              <a:rPr lang="zh-CN" altLang="en-US" b="1">
                <a:solidFill>
                  <a:srgbClr val="0000FF"/>
                </a:solidFill>
                <a:latin typeface="+mn-ea"/>
                <a:cs typeface="+mn-ea"/>
                <a:sym typeface="+mn-ea"/>
              </a:rPr>
              <a:t>、手套、</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zh-CN" altLang="en-US" b="1">
                <a:solidFill>
                  <a:srgbClr val="0000FF"/>
                </a:solidFill>
                <a:latin typeface="+mn-ea"/>
                <a:cs typeface="+mn-ea"/>
                <a:sym typeface="+mn-ea"/>
              </a:rPr>
              <a:t>一次性隔离衣、手消毒液、含氯消毒剂。</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3、诊室</a:t>
            </a:r>
            <a:r>
              <a:rPr lang="zh-CN" altLang="en-US" b="1">
                <a:solidFill>
                  <a:srgbClr val="0000FF"/>
                </a:solidFill>
                <a:latin typeface="+mn-ea"/>
                <a:cs typeface="+mn-ea"/>
                <a:sym typeface="+mn-ea"/>
              </a:rPr>
              <a:t>内</a:t>
            </a:r>
            <a:r>
              <a:rPr lang="en-US" b="1">
                <a:solidFill>
                  <a:srgbClr val="0000FF"/>
                </a:solidFill>
                <a:latin typeface="+mn-ea"/>
                <a:cs typeface="+mn-ea"/>
                <a:sym typeface="+mn-ea"/>
              </a:rPr>
              <a:t>有</a:t>
            </a:r>
            <a:r>
              <a:rPr lang="zh-CN" altLang="en-US" b="1">
                <a:solidFill>
                  <a:srgbClr val="0000FF"/>
                </a:solidFill>
                <a:latin typeface="+mn-ea"/>
                <a:cs typeface="+mn-ea"/>
                <a:sym typeface="+mn-ea"/>
              </a:rPr>
              <a:t>血压器</a:t>
            </a:r>
            <a:r>
              <a:rPr lang="en-US" b="1">
                <a:solidFill>
                  <a:srgbClr val="0000FF"/>
                </a:solidFill>
                <a:latin typeface="+mn-ea"/>
                <a:cs typeface="+mn-ea"/>
                <a:sym typeface="+mn-ea"/>
              </a:rPr>
              <a:t>、</a:t>
            </a:r>
            <a:r>
              <a:rPr lang="zh-CN" altLang="en-US" b="1">
                <a:solidFill>
                  <a:srgbClr val="0000FF"/>
                </a:solidFill>
                <a:latin typeface="+mn-ea"/>
                <a:cs typeface="+mn-ea"/>
                <a:sym typeface="+mn-ea"/>
              </a:rPr>
              <a:t>听诊器、</a:t>
            </a:r>
            <a:r>
              <a:rPr lang="en-US" b="1">
                <a:solidFill>
                  <a:srgbClr val="0000FF"/>
                </a:solidFill>
                <a:latin typeface="+mn-ea"/>
                <a:cs typeface="+mn-ea"/>
                <a:sym typeface="+mn-ea"/>
              </a:rPr>
              <a:t>体温表、</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病人基本情况登记表等物品。</a:t>
            </a:r>
            <a:endParaRPr lang="en-US" b="1">
              <a:solidFill>
                <a:srgbClr val="0000FF"/>
              </a:solidFill>
              <a:latin typeface="+mn-ea"/>
              <a:cs typeface="+mn-ea"/>
            </a:endParaRPr>
          </a:p>
          <a:p>
            <a:pPr marL="0" indent="0">
              <a:buNone/>
            </a:pPr>
            <a:endParaRPr lang="zh-CN" altLang="en-US" i="1" dirty="0"/>
          </a:p>
        </p:txBody>
      </p:sp>
      <p:pic>
        <p:nvPicPr>
          <p:cNvPr id="4" name="图片 3"/>
          <p:cNvPicPr>
            <a:picLocks noChangeAspect="1"/>
          </p:cNvPicPr>
          <p:nvPr/>
        </p:nvPicPr>
        <p:blipFill>
          <a:blip r:embed="rId1"/>
          <a:stretch>
            <a:fillRect/>
          </a:stretch>
        </p:blipFill>
        <p:spPr>
          <a:xfrm>
            <a:off x="7272655" y="999490"/>
            <a:ext cx="4716780" cy="4489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26160"/>
          </a:xfrm>
        </p:spPr>
        <p:txBody>
          <a:bodyPr/>
          <a:lstStyle/>
          <a:p>
            <a:pPr algn="l">
              <a:buClrTx/>
              <a:buSzTx/>
              <a:buFontTx/>
            </a:pPr>
            <a:r>
              <a:rPr lang="en-US" altLang="zh-CN">
                <a:solidFill>
                  <a:srgbClr val="FF0000"/>
                </a:solidFill>
                <a:sym typeface="+mn-ea"/>
              </a:rPr>
              <a:t>二、诊室的管理</a:t>
            </a:r>
            <a:endParaRPr lang="en-US" altLang="zh-CN">
              <a:solidFill>
                <a:srgbClr val="FF0000"/>
              </a:solidFill>
            </a:endParaRPr>
          </a:p>
        </p:txBody>
      </p:sp>
      <p:sp>
        <p:nvSpPr>
          <p:cNvPr id="3" name="内容占位符 2"/>
          <p:cNvSpPr>
            <a:spLocks noGrp="1"/>
          </p:cNvSpPr>
          <p:nvPr>
            <p:ph idx="1"/>
          </p:nvPr>
        </p:nvSpPr>
        <p:spPr>
          <a:xfrm>
            <a:off x="838200" y="1390650"/>
            <a:ext cx="10515600" cy="4786630"/>
          </a:xfrm>
        </p:spPr>
        <p:txBody>
          <a:bodyPr>
            <a:normAutofit/>
          </a:bodyPr>
          <a:lstStyle/>
          <a:p>
            <a:pPr marL="0" algn="l" fontAlgn="auto">
              <a:lnSpc>
                <a:spcPts val="4000"/>
              </a:lnSpc>
              <a:spcBef>
                <a:spcPts val="0"/>
              </a:spcBef>
              <a:buClrTx/>
              <a:buSzTx/>
              <a:buNone/>
            </a:pPr>
            <a:r>
              <a:rPr lang="en-US" b="1">
                <a:solidFill>
                  <a:srgbClr val="0000FF"/>
                </a:solidFill>
                <a:latin typeface="+mn-ea"/>
                <a:cs typeface="+mn-ea"/>
                <a:sym typeface="+mn-ea"/>
              </a:rPr>
              <a:t>5、</a:t>
            </a:r>
            <a:r>
              <a:rPr lang="zh-CN" altLang="en-US" b="1">
                <a:solidFill>
                  <a:srgbClr val="0000FF"/>
                </a:solidFill>
                <a:latin typeface="+mn-ea"/>
                <a:cs typeface="+mn-ea"/>
                <a:sym typeface="+mn-ea"/>
              </a:rPr>
              <a:t>设置物品消毒记录本，</a:t>
            </a:r>
            <a:r>
              <a:rPr lang="en-US" b="1">
                <a:solidFill>
                  <a:srgbClr val="0000FF"/>
                </a:solidFill>
                <a:latin typeface="+mn-ea"/>
                <a:cs typeface="+mn-ea"/>
                <a:sym typeface="+mn-ea"/>
              </a:rPr>
              <a:t>记录消毒</a:t>
            </a:r>
            <a:r>
              <a:rPr lang="zh-CN" altLang="en-US" b="1">
                <a:solidFill>
                  <a:srgbClr val="0000FF"/>
                </a:solidFill>
                <a:latin typeface="+mn-ea"/>
                <a:cs typeface="+mn-ea"/>
                <a:sym typeface="+mn-ea"/>
              </a:rPr>
              <a:t>的</a:t>
            </a:r>
            <a:r>
              <a:rPr lang="en-US" b="1">
                <a:solidFill>
                  <a:srgbClr val="0000FF"/>
                </a:solidFill>
                <a:latin typeface="+mn-ea"/>
                <a:cs typeface="+mn-ea"/>
                <a:sym typeface="+mn-ea"/>
              </a:rPr>
              <a:t>物品名称、数量、消毒时间。</a:t>
            </a:r>
            <a:endParaRPr lang="en-US" b="1">
              <a:solidFill>
                <a:srgbClr val="0000FF"/>
              </a:solidFill>
              <a:latin typeface="+mn-ea"/>
              <a:cs typeface="+mn-ea"/>
            </a:endParaRPr>
          </a:p>
          <a:p>
            <a:pPr marL="0" algn="l" fontAlgn="auto">
              <a:lnSpc>
                <a:spcPts val="4000"/>
              </a:lnSpc>
              <a:spcBef>
                <a:spcPts val="0"/>
              </a:spcBef>
              <a:buClrTx/>
              <a:buSzTx/>
              <a:buNone/>
            </a:pPr>
            <a:r>
              <a:rPr lang="en-US" altLang="zh-CN" b="1">
                <a:solidFill>
                  <a:srgbClr val="0000FF"/>
                </a:solidFill>
                <a:latin typeface="+mn-ea"/>
                <a:cs typeface="+mn-ea"/>
              </a:rPr>
              <a:t>6</a:t>
            </a:r>
            <a:r>
              <a:rPr lang="zh-CN" altLang="en-US" b="1">
                <a:solidFill>
                  <a:srgbClr val="0000FF"/>
                </a:solidFill>
                <a:latin typeface="+mn-ea"/>
                <a:cs typeface="+mn-ea"/>
              </a:rPr>
              <a:t>、</a:t>
            </a:r>
            <a:r>
              <a:rPr lang="zh-CN" altLang="en-US" b="1">
                <a:solidFill>
                  <a:srgbClr val="0000FF"/>
                </a:solidFill>
                <a:latin typeface="+mn-ea"/>
                <a:cs typeface="+mn-ea"/>
                <a:sym typeface="+mn-ea"/>
              </a:rPr>
              <a:t>设立地面、物表、空气消毒登记本，</a:t>
            </a:r>
            <a:r>
              <a:rPr lang="zh-CN" altLang="en-US" b="1">
                <a:solidFill>
                  <a:srgbClr val="0000FF"/>
                </a:solidFill>
                <a:latin typeface="+mn-ea"/>
                <a:cs typeface="+mn-ea"/>
              </a:rPr>
              <a:t>每天对诊室通风早晚各一次，每天地面、物表消毒</a:t>
            </a:r>
            <a:r>
              <a:rPr lang="en-US" altLang="zh-CN" b="1">
                <a:solidFill>
                  <a:srgbClr val="0000FF"/>
                </a:solidFill>
                <a:latin typeface="+mn-ea"/>
                <a:cs typeface="+mn-ea"/>
              </a:rPr>
              <a:t>2</a:t>
            </a:r>
            <a:r>
              <a:rPr lang="zh-CN" altLang="en-US" b="1">
                <a:solidFill>
                  <a:srgbClr val="0000FF"/>
                </a:solidFill>
                <a:latin typeface="+mn-ea"/>
                <a:cs typeface="+mn-ea"/>
              </a:rPr>
              <a:t>次；</a:t>
            </a:r>
            <a:r>
              <a:rPr lang="zh-CN" altLang="en-US" b="1">
                <a:solidFill>
                  <a:srgbClr val="0000FF"/>
                </a:solidFill>
                <a:latin typeface="+mn-ea"/>
                <a:cs typeface="+mn-ea"/>
                <a:sym typeface="+mn-ea"/>
              </a:rPr>
              <a:t>每天诊疗结束后进行地面、物表、空气消毒，并做好相关消毒记录。</a:t>
            </a:r>
            <a:endParaRPr lang="zh-CN" altLang="en-US" b="1">
              <a:solidFill>
                <a:srgbClr val="0000FF"/>
              </a:solidFill>
              <a:latin typeface="+mn-ea"/>
              <a:cs typeface="+mn-ea"/>
            </a:endParaRPr>
          </a:p>
          <a:p>
            <a:pPr marL="0" algn="l" fontAlgn="auto">
              <a:lnSpc>
                <a:spcPts val="4000"/>
              </a:lnSpc>
              <a:spcBef>
                <a:spcPts val="0"/>
              </a:spcBef>
              <a:buClrTx/>
              <a:buSzTx/>
              <a:buNone/>
            </a:pPr>
            <a:endParaRPr lang="zh-CN" altLang="en-US" b="1">
              <a:solidFill>
                <a:srgbClr val="0000FF"/>
              </a:solidFill>
              <a:latin typeface="+mn-ea"/>
              <a:cs typeface="+mn-ea"/>
            </a:endParaRPr>
          </a:p>
        </p:txBody>
      </p:sp>
      <p:pic>
        <p:nvPicPr>
          <p:cNvPr id="4" name="图片 3"/>
          <p:cNvPicPr>
            <a:picLocks noChangeAspect="1"/>
          </p:cNvPicPr>
          <p:nvPr/>
        </p:nvPicPr>
        <p:blipFill>
          <a:blip r:embed="rId1"/>
          <a:stretch>
            <a:fillRect/>
          </a:stretch>
        </p:blipFill>
        <p:spPr>
          <a:xfrm>
            <a:off x="6353175" y="3367405"/>
            <a:ext cx="5000625" cy="215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rgbClr val="FF0000"/>
                </a:solidFill>
                <a:sym typeface="+mn-ea"/>
              </a:rPr>
              <a:t>三、患者</a:t>
            </a:r>
            <a:r>
              <a:rPr lang="en-US" altLang="zh-CN">
                <a:solidFill>
                  <a:srgbClr val="FF0000"/>
                </a:solidFill>
                <a:sym typeface="+mn-ea"/>
              </a:rPr>
              <a:t>的管理</a:t>
            </a:r>
            <a:br>
              <a:rPr lang="en-US" altLang="zh-CN">
                <a:solidFill>
                  <a:srgbClr val="FF0000"/>
                </a:solidFill>
              </a:rPr>
            </a:br>
            <a:endParaRPr lang="zh-CN" altLang="en-US"/>
          </a:p>
        </p:txBody>
      </p:sp>
      <p:sp>
        <p:nvSpPr>
          <p:cNvPr id="3" name="内容占位符 2"/>
          <p:cNvSpPr>
            <a:spLocks noGrp="1"/>
          </p:cNvSpPr>
          <p:nvPr>
            <p:ph idx="1"/>
          </p:nvPr>
        </p:nvSpPr>
        <p:spPr/>
        <p:txBody>
          <a:bodyPr/>
          <a:lstStyle/>
          <a:p>
            <a:pPr marL="0" algn="l" fontAlgn="auto">
              <a:lnSpc>
                <a:spcPts val="4000"/>
              </a:lnSpc>
              <a:spcBef>
                <a:spcPts val="0"/>
              </a:spcBef>
              <a:buClrTx/>
              <a:buSzTx/>
              <a:buNone/>
            </a:pPr>
            <a:r>
              <a:rPr lang="en-US" b="1">
                <a:solidFill>
                  <a:srgbClr val="0000FF"/>
                </a:solidFill>
                <a:latin typeface="+mn-ea"/>
                <a:cs typeface="+mn-ea"/>
                <a:sym typeface="+mn-ea"/>
              </a:rPr>
              <a:t>1、来就诊的患者一律佩戴一次性外科口罩，人与人之间保持1米以上距离，避免人员聚集。</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2、对患者询问流行病学史，是否</a:t>
            </a:r>
            <a:r>
              <a:rPr lang="zh-CN" altLang="en-US" b="1">
                <a:solidFill>
                  <a:srgbClr val="0000FF"/>
                </a:solidFill>
                <a:latin typeface="+mn-ea"/>
                <a:cs typeface="+mn-ea"/>
                <a:sym typeface="+mn-ea"/>
              </a:rPr>
              <a:t>有</a:t>
            </a:r>
            <a:r>
              <a:rPr lang="en-US" b="1">
                <a:solidFill>
                  <a:srgbClr val="0000FF"/>
                </a:solidFill>
                <a:latin typeface="+mn-ea"/>
                <a:cs typeface="+mn-ea"/>
                <a:sym typeface="+mn-ea"/>
              </a:rPr>
              <a:t>国外</a:t>
            </a:r>
            <a:r>
              <a:rPr lang="zh-CN" altLang="en-US" b="1">
                <a:solidFill>
                  <a:srgbClr val="0000FF"/>
                </a:solidFill>
                <a:latin typeface="+mn-ea"/>
                <a:cs typeface="+mn-ea"/>
                <a:sym typeface="+mn-ea"/>
              </a:rPr>
              <a:t>旅居史</a:t>
            </a:r>
            <a:r>
              <a:rPr lang="en-US" b="1">
                <a:solidFill>
                  <a:srgbClr val="0000FF"/>
                </a:solidFill>
                <a:latin typeface="+mn-ea"/>
                <a:cs typeface="+mn-ea"/>
                <a:sym typeface="+mn-ea"/>
              </a:rPr>
              <a:t>、或者来自高风险地区，</a:t>
            </a:r>
            <a:r>
              <a:rPr lang="zh-CN" altLang="en-US" b="1">
                <a:solidFill>
                  <a:srgbClr val="0000FF"/>
                </a:solidFill>
                <a:latin typeface="+mn-ea"/>
                <a:cs typeface="+mn-ea"/>
                <a:sym typeface="+mn-ea"/>
              </a:rPr>
              <a:t>居住地是否有</a:t>
            </a:r>
            <a:r>
              <a:rPr lang="en-US" altLang="zh-CN" b="1">
                <a:solidFill>
                  <a:srgbClr val="0000FF"/>
                </a:solidFill>
                <a:latin typeface="+mn-ea"/>
                <a:cs typeface="+mn-ea"/>
                <a:sym typeface="+mn-ea"/>
              </a:rPr>
              <a:t>2</a:t>
            </a:r>
            <a:r>
              <a:rPr lang="zh-CN" altLang="en-US" b="1">
                <a:solidFill>
                  <a:srgbClr val="0000FF"/>
                </a:solidFill>
                <a:latin typeface="+mn-ea"/>
                <a:cs typeface="+mn-ea"/>
                <a:sym typeface="+mn-ea"/>
              </a:rPr>
              <a:t>例以上的发热患者等，</a:t>
            </a:r>
            <a:r>
              <a:rPr lang="en-US" b="1">
                <a:solidFill>
                  <a:srgbClr val="0000FF"/>
                </a:solidFill>
                <a:latin typeface="+mn-ea"/>
                <a:cs typeface="+mn-ea"/>
                <a:sym typeface="+mn-ea"/>
              </a:rPr>
              <a:t>并</a:t>
            </a:r>
            <a:r>
              <a:rPr lang="zh-CN" altLang="en-US" b="1">
                <a:solidFill>
                  <a:srgbClr val="0000FF"/>
                </a:solidFill>
                <a:latin typeface="+mn-ea"/>
                <a:cs typeface="+mn-ea"/>
                <a:sym typeface="+mn-ea"/>
              </a:rPr>
              <a:t>做好</a:t>
            </a:r>
            <a:r>
              <a:rPr lang="en-US" b="1">
                <a:solidFill>
                  <a:srgbClr val="0000FF"/>
                </a:solidFill>
                <a:latin typeface="+mn-ea"/>
                <a:cs typeface="+mn-ea"/>
                <a:sym typeface="+mn-ea"/>
              </a:rPr>
              <a:t>登记。</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3、</a:t>
            </a:r>
            <a:r>
              <a:rPr lang="zh-CN" altLang="en-US" b="1">
                <a:solidFill>
                  <a:srgbClr val="0000FF"/>
                </a:solidFill>
                <a:latin typeface="+mn-ea"/>
                <a:cs typeface="+mn-ea"/>
                <a:sym typeface="+mn-ea"/>
              </a:rPr>
              <a:t>发现</a:t>
            </a:r>
            <a:r>
              <a:rPr lang="en-US" b="1">
                <a:solidFill>
                  <a:srgbClr val="0000FF"/>
                </a:solidFill>
                <a:latin typeface="+mn-ea"/>
                <a:cs typeface="+mn-ea"/>
                <a:sym typeface="+mn-ea"/>
              </a:rPr>
              <a:t>发热病人，</a:t>
            </a:r>
            <a:r>
              <a:rPr lang="zh-CN" b="1">
                <a:solidFill>
                  <a:srgbClr val="0000FF"/>
                </a:solidFill>
                <a:latin typeface="+mn-ea"/>
                <a:cs typeface="+mn-ea"/>
                <a:sym typeface="+mn-ea"/>
              </a:rPr>
              <a:t>联系专车转运</a:t>
            </a:r>
            <a:r>
              <a:rPr lang="en-US" b="1">
                <a:solidFill>
                  <a:srgbClr val="0000FF"/>
                </a:solidFill>
                <a:latin typeface="+mn-ea"/>
                <a:cs typeface="+mn-ea"/>
                <a:sym typeface="+mn-ea"/>
              </a:rPr>
              <a:t>到有发热门诊的医疗机构就诊，</a:t>
            </a:r>
            <a:r>
              <a:rPr lang="zh-CN" altLang="en-US" b="1">
                <a:solidFill>
                  <a:srgbClr val="0000FF"/>
                </a:solidFill>
                <a:latin typeface="+mn-ea"/>
                <a:cs typeface="+mn-ea"/>
                <a:sym typeface="+mn-ea"/>
              </a:rPr>
              <a:t>如</a:t>
            </a:r>
            <a:r>
              <a:rPr lang="en-US" b="1">
                <a:solidFill>
                  <a:srgbClr val="0000FF"/>
                </a:solidFill>
                <a:latin typeface="+mn-ea"/>
                <a:cs typeface="+mn-ea"/>
                <a:sym typeface="+mn-ea"/>
              </a:rPr>
              <a:t>发现</a:t>
            </a:r>
            <a:r>
              <a:rPr lang="zh-CN" altLang="en-US" b="1">
                <a:solidFill>
                  <a:srgbClr val="0000FF"/>
                </a:solidFill>
                <a:latin typeface="+mn-ea"/>
                <a:cs typeface="+mn-ea"/>
                <a:sym typeface="+mn-ea"/>
              </a:rPr>
              <a:t>疑似新冠的患者</a:t>
            </a:r>
            <a:r>
              <a:rPr lang="zh-CN" b="1">
                <a:solidFill>
                  <a:srgbClr val="0000FF"/>
                </a:solidFill>
                <a:latin typeface="+mn-ea"/>
                <a:cs typeface="+mn-ea"/>
                <a:sym typeface="+mn-ea"/>
              </a:rPr>
              <a:t>联系专车转运</a:t>
            </a:r>
            <a:r>
              <a:rPr lang="en-US" b="1">
                <a:solidFill>
                  <a:srgbClr val="0000FF"/>
                </a:solidFill>
                <a:latin typeface="+mn-ea"/>
                <a:cs typeface="+mn-ea"/>
                <a:sym typeface="+mn-ea"/>
              </a:rPr>
              <a:t>到</a:t>
            </a:r>
            <a:r>
              <a:rPr lang="zh-CN" altLang="en-US" b="1">
                <a:solidFill>
                  <a:srgbClr val="0000FF"/>
                </a:solidFill>
                <a:latin typeface="+mn-ea"/>
                <a:cs typeface="+mn-ea"/>
                <a:sym typeface="+mn-ea"/>
              </a:rPr>
              <a:t>定点医院就诊，并</a:t>
            </a:r>
            <a:r>
              <a:rPr lang="en-US" altLang="zh-CN" b="1">
                <a:solidFill>
                  <a:srgbClr val="0000FF"/>
                </a:solidFill>
                <a:latin typeface="+mn-ea"/>
                <a:cs typeface="+mn-ea"/>
                <a:sym typeface="+mn-ea"/>
              </a:rPr>
              <a:t>2</a:t>
            </a:r>
            <a:r>
              <a:rPr lang="zh-CN" altLang="en-US" b="1">
                <a:solidFill>
                  <a:srgbClr val="0000FF"/>
                </a:solidFill>
                <a:latin typeface="+mn-ea"/>
                <a:cs typeface="+mn-ea"/>
                <a:sym typeface="+mn-ea"/>
              </a:rPr>
              <a:t>小时内</a:t>
            </a:r>
            <a:r>
              <a:rPr lang="en-US" b="1">
                <a:solidFill>
                  <a:srgbClr val="0000FF"/>
                </a:solidFill>
                <a:latin typeface="+mn-ea"/>
                <a:cs typeface="+mn-ea"/>
                <a:sym typeface="+mn-ea"/>
              </a:rPr>
              <a:t>报告</a:t>
            </a:r>
            <a:r>
              <a:rPr lang="zh-CN" altLang="en-US" b="1">
                <a:solidFill>
                  <a:srgbClr val="0000FF"/>
                </a:solidFill>
                <a:latin typeface="+mn-ea"/>
                <a:cs typeface="+mn-ea"/>
                <a:sym typeface="+mn-ea"/>
              </a:rPr>
              <a:t>疫情防控指挥部</a:t>
            </a:r>
            <a:r>
              <a:rPr lang="en-US" b="1">
                <a:solidFill>
                  <a:srgbClr val="0000FF"/>
                </a:solidFill>
                <a:latin typeface="+mn-ea"/>
                <a:cs typeface="+mn-ea"/>
                <a:sym typeface="+mn-ea"/>
              </a:rPr>
              <a:t>。</a:t>
            </a:r>
            <a:endParaRPr lang="en-US" b="1">
              <a:solidFill>
                <a:srgbClr val="0000FF"/>
              </a:solidFill>
              <a:latin typeface="+mn-ea"/>
              <a:cs typeface="+mn-ea"/>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23290"/>
          </a:xfrm>
        </p:spPr>
        <p:txBody>
          <a:bodyPr>
            <a:normAutofit/>
          </a:bodyPr>
          <a:lstStyle/>
          <a:p>
            <a:pPr algn="l">
              <a:buClrTx/>
              <a:buSzTx/>
              <a:buFontTx/>
            </a:pPr>
            <a:r>
              <a:rPr lang="zh-CN" altLang="en-US">
                <a:solidFill>
                  <a:srgbClr val="FF0000"/>
                </a:solidFill>
                <a:sym typeface="+mn-ea"/>
              </a:rPr>
              <a:t>四</a:t>
            </a:r>
            <a:r>
              <a:rPr lang="en-US" altLang="zh-CN">
                <a:solidFill>
                  <a:srgbClr val="FF0000"/>
                </a:solidFill>
                <a:sym typeface="+mn-ea"/>
              </a:rPr>
              <a:t>、</a:t>
            </a:r>
            <a:r>
              <a:rPr lang="zh-CN" altLang="en-US">
                <a:solidFill>
                  <a:srgbClr val="FF0000"/>
                </a:solidFill>
                <a:sym typeface="+mn-ea"/>
              </a:rPr>
              <a:t>医务人员的管理</a:t>
            </a:r>
            <a:endParaRPr lang="zh-CN" altLang="en-US">
              <a:solidFill>
                <a:srgbClr val="FF0000"/>
              </a:solidFill>
              <a:sym typeface="+mn-ea"/>
            </a:endParaRPr>
          </a:p>
        </p:txBody>
      </p:sp>
      <p:sp>
        <p:nvSpPr>
          <p:cNvPr id="3" name="内容占位符 2"/>
          <p:cNvSpPr>
            <a:spLocks noGrp="1"/>
          </p:cNvSpPr>
          <p:nvPr>
            <p:ph idx="1"/>
          </p:nvPr>
        </p:nvSpPr>
        <p:spPr>
          <a:xfrm>
            <a:off x="406400" y="1705610"/>
            <a:ext cx="5997575" cy="3736340"/>
          </a:xfrm>
        </p:spPr>
        <p:txBody>
          <a:bodyPr>
            <a:normAutofit/>
          </a:bodyPr>
          <a:lstStyle/>
          <a:p>
            <a:pPr marL="0" algn="l" fontAlgn="auto">
              <a:lnSpc>
                <a:spcPts val="4000"/>
              </a:lnSpc>
              <a:spcBef>
                <a:spcPts val="0"/>
              </a:spcBef>
              <a:buClrTx/>
              <a:buSzTx/>
              <a:buNone/>
            </a:pPr>
            <a:r>
              <a:rPr lang="en-US" b="1">
                <a:solidFill>
                  <a:srgbClr val="0000FF"/>
                </a:solidFill>
                <a:latin typeface="+mn-ea"/>
                <a:cs typeface="+mn-ea"/>
                <a:sym typeface="+mn-ea"/>
              </a:rPr>
              <a:t>1、医务人员按一般</a:t>
            </a:r>
            <a:r>
              <a:rPr lang="zh-CN" altLang="en-US" b="1">
                <a:solidFill>
                  <a:srgbClr val="0000FF"/>
                </a:solidFill>
                <a:latin typeface="+mn-ea"/>
                <a:cs typeface="+mn-ea"/>
                <a:sym typeface="+mn-ea"/>
              </a:rPr>
              <a:t>按照一级</a:t>
            </a:r>
            <a:r>
              <a:rPr lang="en-US" b="1">
                <a:solidFill>
                  <a:srgbClr val="0000FF"/>
                </a:solidFill>
                <a:latin typeface="+mn-ea"/>
                <a:cs typeface="+mn-ea"/>
                <a:sym typeface="+mn-ea"/>
              </a:rPr>
              <a:t>防护着装</a:t>
            </a:r>
            <a:r>
              <a:rPr lang="zh-CN" altLang="en-US" b="1">
                <a:solidFill>
                  <a:srgbClr val="0000FF"/>
                </a:solidFill>
                <a:latin typeface="+mn-ea"/>
                <a:cs typeface="+mn-ea"/>
                <a:sym typeface="+mn-ea"/>
              </a:rPr>
              <a:t>：</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即穿工作服、戴</a:t>
            </a:r>
            <a:r>
              <a:rPr lang="zh-CN" altLang="en-US" b="1">
                <a:solidFill>
                  <a:srgbClr val="0000FF"/>
                </a:solidFill>
                <a:latin typeface="+mn-ea"/>
                <a:cs typeface="+mn-ea"/>
                <a:sym typeface="+mn-ea"/>
              </a:rPr>
              <a:t>一次性</a:t>
            </a:r>
            <a:r>
              <a:rPr lang="en-US" b="1">
                <a:solidFill>
                  <a:srgbClr val="0000FF"/>
                </a:solidFill>
                <a:latin typeface="+mn-ea"/>
                <a:cs typeface="+mn-ea"/>
                <a:sym typeface="+mn-ea"/>
              </a:rPr>
              <a:t>工作帽</a:t>
            </a:r>
            <a:r>
              <a:rPr lang="zh-CN" altLang="en-US" b="1">
                <a:solidFill>
                  <a:srgbClr val="0000FF"/>
                </a:solidFill>
                <a:latin typeface="+mn-ea"/>
                <a:cs typeface="+mn-ea"/>
                <a:sym typeface="+mn-ea"/>
              </a:rPr>
              <a:t>、</a:t>
            </a:r>
            <a:endParaRPr lang="zh-CN" alt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医用外科口罩/医用防护口罩，</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FF0000"/>
                </a:solidFill>
                <a:latin typeface="+mn-ea"/>
                <a:cs typeface="+mn-ea"/>
                <a:sym typeface="+mn-ea"/>
              </a:rPr>
              <a:t>必要时穿隔离衣，</a:t>
            </a:r>
            <a:r>
              <a:rPr lang="en-US" b="1">
                <a:solidFill>
                  <a:srgbClr val="0000FF"/>
                </a:solidFill>
                <a:latin typeface="+mn-ea"/>
                <a:cs typeface="+mn-ea"/>
                <a:sym typeface="+mn-ea"/>
              </a:rPr>
              <a:t>每次接触病人后</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立即进行手清洗和消毒。</a:t>
            </a:r>
            <a:endParaRPr lang="en-US" b="1">
              <a:solidFill>
                <a:srgbClr val="0000FF"/>
              </a:solidFill>
              <a:latin typeface="+mn-ea"/>
              <a:cs typeface="+mn-ea"/>
            </a:endParaRPr>
          </a:p>
          <a:p>
            <a:pPr marL="0" algn="l" fontAlgn="auto">
              <a:lnSpc>
                <a:spcPts val="4000"/>
              </a:lnSpc>
              <a:spcBef>
                <a:spcPts val="0"/>
              </a:spcBef>
              <a:buClrTx/>
              <a:buSzTx/>
              <a:buNone/>
            </a:pPr>
            <a:endParaRPr lang="zh-CN" altLang="en-US"/>
          </a:p>
        </p:txBody>
      </p:sp>
      <p:pic>
        <p:nvPicPr>
          <p:cNvPr id="4" name="图片 3"/>
          <p:cNvPicPr>
            <a:picLocks noChangeAspect="1"/>
          </p:cNvPicPr>
          <p:nvPr/>
        </p:nvPicPr>
        <p:blipFill>
          <a:blip r:embed="rId1"/>
          <a:stretch>
            <a:fillRect/>
          </a:stretch>
        </p:blipFill>
        <p:spPr>
          <a:xfrm>
            <a:off x="7073265" y="1886585"/>
            <a:ext cx="4904105" cy="4508500"/>
          </a:xfrm>
          <a:prstGeom prst="rect">
            <a:avLst/>
          </a:prstGeom>
        </p:spPr>
      </p:pic>
      <p:sp>
        <p:nvSpPr>
          <p:cNvPr id="5" name="文本框 4"/>
          <p:cNvSpPr txBox="1"/>
          <p:nvPr/>
        </p:nvSpPr>
        <p:spPr>
          <a:xfrm>
            <a:off x="6855460" y="752475"/>
            <a:ext cx="5121910" cy="953135"/>
          </a:xfrm>
          <a:prstGeom prst="rect">
            <a:avLst/>
          </a:prstGeom>
          <a:noFill/>
        </p:spPr>
        <p:txBody>
          <a:bodyPr wrap="square" rtlCol="0">
            <a:spAutoFit/>
          </a:bodyPr>
          <a:lstStyle/>
          <a:p>
            <a:r>
              <a:rPr lang="zh-CN" altLang="en-US" sz="2800" b="1">
                <a:solidFill>
                  <a:srgbClr val="0000FF"/>
                </a:solidFill>
                <a:latin typeface="+mn-ea"/>
                <a:cs typeface="+mn-ea"/>
              </a:rPr>
              <a:t>村卫生室、诊所</a:t>
            </a:r>
            <a:r>
              <a:rPr lang="en-US" sz="2800" b="1">
                <a:solidFill>
                  <a:srgbClr val="0000FF"/>
                </a:solidFill>
                <a:latin typeface="+mn-ea"/>
                <a:cs typeface="+mn-ea"/>
              </a:rPr>
              <a:t>医生</a:t>
            </a:r>
            <a:r>
              <a:rPr lang="zh-CN" altLang="en-US" sz="2800" b="1">
                <a:solidFill>
                  <a:srgbClr val="0000FF"/>
                </a:solidFill>
                <a:latin typeface="+mn-ea"/>
                <a:cs typeface="+mn-ea"/>
              </a:rPr>
              <a:t>常规</a:t>
            </a:r>
            <a:r>
              <a:rPr lang="en-US" sz="2800" b="1">
                <a:solidFill>
                  <a:srgbClr val="0000FF"/>
                </a:solidFill>
                <a:latin typeface="+mn-ea"/>
                <a:cs typeface="+mn-ea"/>
              </a:rPr>
              <a:t>着装：      一级防护</a:t>
            </a:r>
            <a:endParaRPr lang="en-US" altLang="en-US" sz="2800" b="1">
              <a:solidFill>
                <a:srgbClr val="0000FF"/>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8525" y="733425"/>
            <a:ext cx="10455275" cy="822960"/>
          </a:xfrm>
        </p:spPr>
        <p:txBody>
          <a:bodyPr/>
          <a:lstStyle/>
          <a:p>
            <a:r>
              <a:rPr lang="zh-CN" altLang="en-US">
                <a:solidFill>
                  <a:srgbClr val="FF0000"/>
                </a:solidFill>
                <a:sym typeface="+mn-ea"/>
              </a:rPr>
              <a:t>四</a:t>
            </a:r>
            <a:r>
              <a:rPr lang="en-US" altLang="zh-CN">
                <a:solidFill>
                  <a:srgbClr val="FF0000"/>
                </a:solidFill>
                <a:sym typeface="+mn-ea"/>
              </a:rPr>
              <a:t>、</a:t>
            </a:r>
            <a:r>
              <a:rPr lang="zh-CN" altLang="en-US">
                <a:solidFill>
                  <a:srgbClr val="FF0000"/>
                </a:solidFill>
                <a:sym typeface="+mn-ea"/>
              </a:rPr>
              <a:t>医务人员的管理</a:t>
            </a:r>
            <a:endParaRPr lang="zh-CN" altLang="en-US"/>
          </a:p>
        </p:txBody>
      </p:sp>
      <p:sp>
        <p:nvSpPr>
          <p:cNvPr id="3" name="内容占位符 2"/>
          <p:cNvSpPr>
            <a:spLocks noGrp="1"/>
          </p:cNvSpPr>
          <p:nvPr>
            <p:ph idx="1"/>
          </p:nvPr>
        </p:nvSpPr>
        <p:spPr/>
        <p:txBody>
          <a:bodyPr/>
          <a:lstStyle/>
          <a:p>
            <a:pPr marL="0" algn="l" fontAlgn="auto">
              <a:lnSpc>
                <a:spcPts val="4000"/>
              </a:lnSpc>
              <a:spcBef>
                <a:spcPts val="0"/>
              </a:spcBef>
              <a:buClrTx/>
              <a:buSzTx/>
              <a:buNone/>
            </a:pPr>
            <a:r>
              <a:rPr lang="en-US" b="1">
                <a:solidFill>
                  <a:srgbClr val="0000FF"/>
                </a:solidFill>
                <a:latin typeface="+mn-ea"/>
                <a:cs typeface="+mn-ea"/>
                <a:sym typeface="+mn-ea"/>
              </a:rPr>
              <a:t>2、参加</a:t>
            </a:r>
            <a:r>
              <a:rPr lang="zh-CN" altLang="en-US" b="1">
                <a:solidFill>
                  <a:srgbClr val="0000FF"/>
                </a:solidFill>
                <a:latin typeface="+mn-ea"/>
                <a:cs typeface="+mn-ea"/>
                <a:sym typeface="+mn-ea"/>
              </a:rPr>
              <a:t>新冠疫情预防与控制</a:t>
            </a:r>
            <a:r>
              <a:rPr lang="en-US" b="1">
                <a:solidFill>
                  <a:srgbClr val="0000FF"/>
                </a:solidFill>
                <a:latin typeface="+mn-ea"/>
                <a:cs typeface="+mn-ea"/>
                <a:sym typeface="+mn-ea"/>
              </a:rPr>
              <a:t>培训，熟悉掌握新冠肺炎的防治基本知识和防控技能。</a:t>
            </a:r>
            <a:endParaRPr lang="en-US" b="1">
              <a:solidFill>
                <a:srgbClr val="0000FF"/>
              </a:solidFill>
              <a:latin typeface="+mn-ea"/>
              <a:cs typeface="+mn-ea"/>
            </a:endParaRPr>
          </a:p>
          <a:p>
            <a:pPr marL="0" algn="l" fontAlgn="auto">
              <a:lnSpc>
                <a:spcPts val="4000"/>
              </a:lnSpc>
              <a:spcBef>
                <a:spcPts val="0"/>
              </a:spcBef>
              <a:buClrTx/>
              <a:buSzTx/>
              <a:buNone/>
            </a:pPr>
            <a:r>
              <a:rPr lang="en-US" b="1">
                <a:solidFill>
                  <a:srgbClr val="0000FF"/>
                </a:solidFill>
                <a:latin typeface="+mn-ea"/>
                <a:cs typeface="+mn-ea"/>
                <a:sym typeface="+mn-ea"/>
              </a:rPr>
              <a:t>3、根据有关文件要求选择防护用品，并根据风险评估适当调整。</a:t>
            </a:r>
            <a:endParaRPr lang="en-US" b="1">
              <a:solidFill>
                <a:srgbClr val="0000FF"/>
              </a:solidFill>
              <a:latin typeface="+mn-ea"/>
              <a:cs typeface="+mn-ea"/>
              <a:sym typeface="+mn-ea"/>
            </a:endParaRPr>
          </a:p>
          <a:p>
            <a:pPr marL="0" algn="l" fontAlgn="auto">
              <a:lnSpc>
                <a:spcPts val="4000"/>
              </a:lnSpc>
              <a:spcBef>
                <a:spcPts val="0"/>
              </a:spcBef>
              <a:buClrTx/>
              <a:buSzTx/>
              <a:buNone/>
            </a:pPr>
            <a:r>
              <a:rPr lang="en-US" b="1">
                <a:solidFill>
                  <a:srgbClr val="0000FF"/>
                </a:solidFill>
                <a:latin typeface="+mn-ea"/>
                <a:cs typeface="+mn-ea"/>
                <a:sym typeface="+mn-ea"/>
              </a:rPr>
              <a:t>4、医用外科口罩、医用防护口罩、护目镜、隔离衣等防护用品被病人血液、体液、分泌物等污染时应当及时更换。</a:t>
            </a:r>
            <a:endParaRPr lang="en-US" b="1">
              <a:solidFill>
                <a:srgbClr val="0000FF"/>
              </a:solidFill>
              <a:latin typeface="+mn-ea"/>
              <a:cs typeface="+mn-ea"/>
              <a:sym typeface="+mn-ea"/>
            </a:endParaRPr>
          </a:p>
          <a:p>
            <a:pPr marL="0" algn="l" fontAlgn="auto">
              <a:lnSpc>
                <a:spcPts val="4000"/>
              </a:lnSpc>
              <a:spcBef>
                <a:spcPts val="0"/>
              </a:spcBef>
              <a:buClrTx/>
              <a:buSzTx/>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UNIT_PLACING_PICTURE_USER_VIEWPORT" val="{&quot;height&quot;:11355,&quot;width&quot;:8910}"/>
</p:tagLst>
</file>

<file path=ppt/tags/tag3.xml><?xml version="1.0" encoding="utf-8"?>
<p:tagLst xmlns:p="http://schemas.openxmlformats.org/presentationml/2006/main">
  <p:tag name="KSO_WM_UNIT_PLACING_PICTURE_USER_VIEWPORT" val="{&quot;height&quot;:5985,&quot;width&quot;:4965}"/>
</p:tagLst>
</file>

<file path=ppt/tags/tag4.xml><?xml version="1.0" encoding="utf-8"?>
<p:tagLst xmlns:p="http://schemas.openxmlformats.org/presentationml/2006/main">
  <p:tag name="KSO_WM_UNIT_TABLE_BEAUTIFY" val="smartTable{499b370b-fc63-4eb7-a8d0-4ef67e52f7f1}"/>
  <p:tag name="TABLE_ENDDRAG_ORIGIN_RECT" val="870*347"/>
  <p:tag name="TABLE_ENDDRAG_RECT" val="32*134*870*347"/>
</p:tagLst>
</file>

<file path=ppt/tags/tag5.xml><?xml version="1.0" encoding="utf-8"?>
<p:tagLst xmlns:p="http://schemas.openxmlformats.org/presentationml/2006/main">
  <p:tag name="KSO_WM_UNIT_PLACING_PICTURE_USER_VIEWPORT" val="{&quot;height&quot;:3357.5007874015746,&quot;width&quot;:2825}"/>
</p:tagLst>
</file>

<file path=ppt/tags/tag6.xml><?xml version="1.0" encoding="utf-8"?>
<p:tagLst xmlns:p="http://schemas.openxmlformats.org/presentationml/2006/main">
  <p:tag name="KSO_WM_UNIT_PLACING_PICTURE_USER_VIEWPORT" val="{&quot;height&quot;:4965,&quot;width&quot;:8700}"/>
</p:tagLst>
</file>

<file path=ppt/theme/theme1.xml><?xml version="1.0" encoding="utf-8"?>
<a:theme xmlns:a="http://schemas.openxmlformats.org/drawingml/2006/main" name="www.kakappt.com">
  <a:themeElements>
    <a:clrScheme name="自定义 1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brn3x12">
      <a:majorFont>
        <a:latin typeface="字体视界-NEW宋体"/>
        <a:ea typeface="字体视界-NEW宋体"/>
        <a:cs typeface=""/>
      </a:majorFont>
      <a:minorFont>
        <a:latin typeface="字体视界-NEW宋体"/>
        <a:ea typeface="字体视界-NEW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www.kakappt.com</Template>
  <TotalTime>0</TotalTime>
  <Words>4367</Words>
  <Application>WPS 演示</Application>
  <PresentationFormat>宽屏</PresentationFormat>
  <Paragraphs>343</Paragraphs>
  <Slides>38</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宋体</vt:lpstr>
      <vt:lpstr>Wingdings</vt:lpstr>
      <vt:lpstr>微软雅黑</vt:lpstr>
      <vt:lpstr>字体视界-NEW宋体</vt:lpstr>
      <vt:lpstr>Arial Unicode MS</vt:lpstr>
      <vt:lpstr>等线</vt:lpstr>
      <vt:lpstr>Calibri</vt:lpstr>
      <vt:lpstr>方正琥珀简体</vt:lpstr>
      <vt:lpstr>FZY4</vt:lpstr>
      <vt:lpstr>Times New Roman</vt:lpstr>
      <vt:lpstr>Garamond</vt:lpstr>
      <vt:lpstr>Microsoft JhengHei UI</vt:lpstr>
      <vt:lpstr>Segoe Print</vt:lpstr>
      <vt:lpstr>www.kakappt.com</vt:lpstr>
      <vt:lpstr>PowerPoint 演示文稿</vt:lpstr>
      <vt:lpstr>        新冠疫情防控依据文件（近期）</vt:lpstr>
      <vt:lpstr>                 主要内容</vt:lpstr>
      <vt:lpstr>一、基本要求</vt:lpstr>
      <vt:lpstr>二、诊室的管理</vt:lpstr>
      <vt:lpstr>二、诊室的管理</vt:lpstr>
      <vt:lpstr>三、患者的管理 </vt:lpstr>
      <vt:lpstr>四、医务人员的管理</vt:lpstr>
      <vt:lpstr>四、医务人员的管理</vt:lpstr>
      <vt:lpstr>四、医务人员的管理</vt:lpstr>
      <vt:lpstr>五、个人防护指引指引</vt:lpstr>
      <vt:lpstr>五、个人防护指引指引</vt:lpstr>
      <vt:lpstr>五、个人防护指引</vt:lpstr>
      <vt:lpstr>PowerPoint 演示文稿</vt:lpstr>
      <vt:lpstr>     个人防护用品</vt:lpstr>
      <vt:lpstr>佩戴外科口罩             摘除外科口罩</vt:lpstr>
      <vt:lpstr>佩戴医用防护口罩             摘除医用防护口罩      </vt:lpstr>
      <vt:lpstr>六、手卫生</vt:lpstr>
      <vt:lpstr>六、手卫生</vt:lpstr>
      <vt:lpstr>医务人员洗手法、 外科手消毒法流程图、消毒剂温馨提示。 </vt:lpstr>
      <vt:lpstr>PowerPoint 演示文稿</vt:lpstr>
      <vt:lpstr>快速手消毒剂建议使用区域</vt:lpstr>
      <vt:lpstr>PowerPoint 演示文稿</vt:lpstr>
      <vt:lpstr>七、清洁与消毒</vt:lpstr>
      <vt:lpstr>七、清洁与消毒</vt:lpstr>
      <vt:lpstr>七、清洁与消毒</vt:lpstr>
      <vt:lpstr>七、清洁与消毒</vt:lpstr>
      <vt:lpstr>七、清洁与消毒</vt:lpstr>
      <vt:lpstr>七、清洁与消毒</vt:lpstr>
      <vt:lpstr>七、清洁与消毒</vt:lpstr>
      <vt:lpstr>七、清洁与消毒</vt:lpstr>
      <vt:lpstr>七、清洁与消毒</vt:lpstr>
      <vt:lpstr>     国家卫健委印发《消毒剂使用指南》2020</vt:lpstr>
      <vt:lpstr>七、清洁与消毒</vt:lpstr>
      <vt:lpstr>八、医疗废物管理</vt:lpstr>
      <vt:lpstr>八、医疗废物管理</vt:lpstr>
      <vt:lpstr>PowerPoint 演示文稿</vt:lpstr>
      <vt:lpstr>PowerPoint 演示文稿</vt:lpstr>
    </vt:vector>
  </TitlesOfParts>
  <Company>www.kakappt.com</Company>
  <LinksUpToDate>false</LinksUpToDate>
  <SharedDoc>false</SharedDoc>
  <HyperlinksChanged>false</HyperlinksChanged>
  <AppVersion>14.0000</AppVersion>
  <Manager>www.kakappt.com</Manager>
  <HyperlinkBase>www.kakappt.com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卡卡办公模板</dc:title>
  <dc:creator>www.kakappt.com</dc:creator>
  <cp:keywords>www.kakappt.com</cp:keywords>
  <dc:description>卡卡办公</dc:description>
  <dc:subject>www.kakappt.com</dc:subject>
  <cp:category>卡卡办公PPT模板</cp:category>
  <cp:lastModifiedBy>Amelie</cp:lastModifiedBy>
  <cp:revision>75</cp:revision>
  <dcterms:created xsi:type="dcterms:W3CDTF">2020-11-18T21:02:00Z</dcterms:created>
  <dcterms:modified xsi:type="dcterms:W3CDTF">2020-12-17T08:29:57Z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