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666" r:id="rId3"/>
    <p:sldId id="665" r:id="rId4"/>
    <p:sldId id="630" r:id="rId5"/>
    <p:sldId id="631" r:id="rId6"/>
    <p:sldId id="632" r:id="rId7"/>
    <p:sldId id="633" r:id="rId8"/>
    <p:sldId id="634" r:id="rId9"/>
    <p:sldId id="635" r:id="rId10"/>
    <p:sldId id="636" r:id="rId11"/>
    <p:sldId id="637" r:id="rId12"/>
    <p:sldId id="638" r:id="rId13"/>
    <p:sldId id="639" r:id="rId14"/>
    <p:sldId id="640" r:id="rId15"/>
    <p:sldId id="641" r:id="rId16"/>
    <p:sldId id="642" r:id="rId17"/>
    <p:sldId id="643" r:id="rId18"/>
    <p:sldId id="644" r:id="rId19"/>
    <p:sldId id="645" r:id="rId20"/>
    <p:sldId id="646" r:id="rId21"/>
    <p:sldId id="647" r:id="rId22"/>
    <p:sldId id="648" r:id="rId23"/>
    <p:sldId id="649" r:id="rId24"/>
    <p:sldId id="650" r:id="rId25"/>
    <p:sldId id="651" r:id="rId26"/>
    <p:sldId id="652" r:id="rId27"/>
    <p:sldId id="653" r:id="rId28"/>
    <p:sldId id="654" r:id="rId29"/>
    <p:sldId id="655" r:id="rId30"/>
    <p:sldId id="656" r:id="rId31"/>
    <p:sldId id="657" r:id="rId32"/>
    <p:sldId id="658" r:id="rId33"/>
    <p:sldId id="659" r:id="rId34"/>
    <p:sldId id="660" r:id="rId35"/>
    <p:sldId id="661" r:id="rId36"/>
    <p:sldId id="662" r:id="rId37"/>
    <p:sldId id="667" r:id="rId38"/>
    <p:sldId id="663" r:id="rId39"/>
    <p:sldId id="664"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7WeAGzCyA81I98N6hWFf4Q==" hashData="3mMKu4/mzj2tspfHC/TxNhh4epI="/>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6D9"/>
    <a:srgbClr val="0A9AEF"/>
    <a:srgbClr val="F3FBFE"/>
    <a:srgbClr val="3175DA"/>
    <a:srgbClr val="3194EC"/>
    <a:srgbClr val="976FF2"/>
    <a:srgbClr val="7963D7"/>
    <a:srgbClr val="51BDD4"/>
    <a:srgbClr val="3A3B3F"/>
    <a:srgbClr val="369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69" autoAdjust="0"/>
    <p:restoredTop sz="94679" autoAdjust="0"/>
  </p:normalViewPr>
  <p:slideViewPr>
    <p:cSldViewPr snapToGrid="0">
      <p:cViewPr varScale="1">
        <p:scale>
          <a:sx n="68" d="100"/>
          <a:sy n="68" d="100"/>
        </p:scale>
        <p:origin x="-264" y="-108"/>
      </p:cViewPr>
      <p:guideLst>
        <p:guide orient="horz" pos="2160"/>
        <p:guide pos="385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9971D-3C77-4142-A919-F3E0CDC25CE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A665C-EE9E-49D1-874A-C5D31C093CB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kakappt.com_bq">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 name="图片 2" descr="千库网_医疗图标_元素编号11987526"/>
          <p:cNvPicPr>
            <a:picLocks noChangeAspect="1"/>
          </p:cNvPicPr>
          <p:nvPr userDrawn="1"/>
        </p:nvPicPr>
        <p:blipFill>
          <a:blip r:embed="rId3" cstate="print"/>
          <a:srcRect l="26900" t="26722" r="26900" b="26722"/>
          <a:stretch>
            <a:fillRect/>
          </a:stretch>
        </p:blipFill>
        <p:spPr>
          <a:xfrm>
            <a:off x="250825" y="88900"/>
            <a:ext cx="698500" cy="704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75946B-D565-4749-8E24-89297727A2CA}"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6AF0AC4-2AE5-4CD7-A86E-6C6F76ED67A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66" y="-368009"/>
            <a:ext cx="12208087" cy="7358114"/>
          </a:xfrm>
          <a:prstGeom prst="rect">
            <a:avLst/>
          </a:prstGeom>
          <a:solidFill>
            <a:srgbClr val="54BD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13316" name="文本框 5"/>
          <p:cNvSpPr txBox="1"/>
          <p:nvPr/>
        </p:nvSpPr>
        <p:spPr>
          <a:xfrm>
            <a:off x="770255" y="1071245"/>
            <a:ext cx="10662920" cy="3753485"/>
          </a:xfrm>
          <a:prstGeom prst="rect">
            <a:avLst/>
          </a:prstGeom>
          <a:noFill/>
          <a:ln w="9525">
            <a:noFill/>
          </a:ln>
        </p:spPr>
        <p:txBody>
          <a:bodyPr wrap="square">
            <a:spAutoFit/>
          </a:bodyPr>
          <a:lstStyle/>
          <a:p>
            <a:pPr algn="ctr"/>
            <a:r>
              <a:rPr lang="zh-CN" altLang="en-US" sz="4400" b="1" dirty="0" smtClean="0">
                <a:latin typeface="微软雅黑" panose="020B0503020204020204" pitchFamily="34" charset="-122"/>
                <a:ea typeface="微软雅黑" panose="020B0503020204020204" pitchFamily="34" charset="-122"/>
                <a:sym typeface="+mn-ea"/>
              </a:rPr>
              <a:t>三亚市</a:t>
            </a:r>
            <a:r>
              <a:rPr lang="en-US" altLang="zh-CN" sz="4400" b="1" dirty="0" smtClean="0">
                <a:latin typeface="微软雅黑" panose="020B0503020204020204" pitchFamily="34" charset="-122"/>
                <a:ea typeface="微软雅黑" panose="020B0503020204020204" pitchFamily="34" charset="-122"/>
                <a:sym typeface="+mn-ea"/>
              </a:rPr>
              <a:t>2020</a:t>
            </a:r>
            <a:r>
              <a:rPr lang="zh-CN" altLang="en-US" sz="4400" b="1" dirty="0" smtClean="0">
                <a:latin typeface="微软雅黑" panose="020B0503020204020204" pitchFamily="34" charset="-122"/>
                <a:ea typeface="微软雅黑" panose="020B0503020204020204" pitchFamily="34" charset="-122"/>
                <a:sym typeface="+mn-ea"/>
              </a:rPr>
              <a:t>年冬季新冠肺炎疫情防控</a:t>
            </a:r>
            <a:endParaRPr lang="zh-CN" altLang="en-US" sz="4400" b="1" dirty="0" smtClean="0">
              <a:latin typeface="微软雅黑" panose="020B0503020204020204" pitchFamily="34" charset="-122"/>
              <a:ea typeface="微软雅黑" panose="020B0503020204020204" pitchFamily="34" charset="-122"/>
              <a:sym typeface="+mn-ea"/>
            </a:endParaRPr>
          </a:p>
          <a:p>
            <a:pPr algn="ctr"/>
            <a:r>
              <a:rPr lang="zh-CN" altLang="en-US" sz="4400" b="1" dirty="0" smtClean="0">
                <a:latin typeface="微软雅黑" panose="020B0503020204020204" pitchFamily="34" charset="-122"/>
                <a:ea typeface="微软雅黑" panose="020B0503020204020204" pitchFamily="34" charset="-122"/>
                <a:sym typeface="+mn-ea"/>
              </a:rPr>
              <a:t>培训课件</a:t>
            </a:r>
            <a:endParaRPr lang="zh-CN" altLang="en-US" sz="4400" b="1" dirty="0" smtClean="0">
              <a:latin typeface="微软雅黑" panose="020B0503020204020204" pitchFamily="34" charset="-122"/>
              <a:ea typeface="微软雅黑" panose="020B0503020204020204" pitchFamily="34" charset="-122"/>
              <a:sym typeface="+mn-ea"/>
            </a:endParaRPr>
          </a:p>
          <a:p>
            <a:pPr algn="ctr"/>
            <a:r>
              <a:rPr lang="zh-CN" altLang="en-US" sz="2400" b="1" dirty="0" smtClean="0">
                <a:latin typeface="微软雅黑" panose="020B0503020204020204" pitchFamily="34" charset="-122"/>
                <a:ea typeface="微软雅黑" panose="020B0503020204020204" pitchFamily="34" charset="-122"/>
                <a:sym typeface="+mn-ea"/>
              </a:rPr>
              <a:t>（一级讲义）</a:t>
            </a:r>
            <a:endParaRPr lang="zh-CN" altLang="en-US" sz="4400" b="1" dirty="0" smtClean="0">
              <a:latin typeface="微软雅黑" panose="020B0503020204020204" pitchFamily="34" charset="-122"/>
              <a:ea typeface="微软雅黑" panose="020B0503020204020204" pitchFamily="34" charset="-122"/>
              <a:sym typeface="+mn-ea"/>
            </a:endParaRPr>
          </a:p>
          <a:p>
            <a:pPr algn="ctr"/>
            <a:endParaRPr lang="en-US" altLang="zh-CN" sz="4400" b="1" dirty="0" smtClean="0">
              <a:latin typeface="微软雅黑" panose="020B0503020204020204" pitchFamily="34" charset="-122"/>
              <a:ea typeface="微软雅黑" panose="020B0503020204020204" pitchFamily="34" charset="-122"/>
              <a:sym typeface="+mn-ea"/>
            </a:endParaRPr>
          </a:p>
          <a:p>
            <a:pPr algn="ctr"/>
            <a:r>
              <a:rPr lang="en-US" altLang="zh-CN" sz="2400" b="1" dirty="0" smtClean="0">
                <a:latin typeface="微软雅黑" panose="020B0503020204020204" pitchFamily="34" charset="-122"/>
                <a:ea typeface="微软雅黑" panose="020B0503020204020204" pitchFamily="34" charset="-122"/>
                <a:sym typeface="+mn-ea"/>
              </a:rPr>
              <a:t>——</a:t>
            </a:r>
            <a:r>
              <a:rPr lang="zh-CN" altLang="en-US" sz="2400" b="1" dirty="0" smtClean="0">
                <a:latin typeface="+mn-ea"/>
                <a:cs typeface="+mn-ea"/>
                <a:sym typeface="+mn-ea"/>
              </a:rPr>
              <a:t>常态化疫情防控下</a:t>
            </a:r>
            <a:r>
              <a:rPr lang="zh-CN" altLang="en-US" sz="2400" b="1" dirty="0" smtClean="0">
                <a:solidFill>
                  <a:srgbClr val="FF0000"/>
                </a:solidFill>
                <a:latin typeface="+mn-ea"/>
                <a:cs typeface="+mn-ea"/>
                <a:sym typeface="+mn-ea"/>
              </a:rPr>
              <a:t>设有发热门诊的医疗卫生机构</a:t>
            </a:r>
            <a:r>
              <a:rPr lang="zh-CN" altLang="en-US" sz="2400" b="1" dirty="0" smtClean="0">
                <a:latin typeface="+mn-ea"/>
                <a:cs typeface="+mn-ea"/>
                <a:sym typeface="+mn-ea"/>
              </a:rPr>
              <a:t>新冠疫情防控要求</a:t>
            </a:r>
            <a:endParaRPr lang="zh-CN" altLang="en-US" sz="2400" b="1" dirty="0" smtClean="0">
              <a:latin typeface="微软雅黑" panose="020B0503020204020204" pitchFamily="34" charset="-122"/>
              <a:ea typeface="微软雅黑" panose="020B0503020204020204" pitchFamily="34" charset="-122"/>
              <a:sym typeface="+mn-ea"/>
            </a:endParaRPr>
          </a:p>
          <a:p>
            <a:pPr algn="ctr"/>
            <a:endParaRPr lang="zh-CN" altLang="en-US" dirty="0">
              <a:latin typeface="宋体" panose="02010600030101010101" pitchFamily="2" charset="-122"/>
              <a:ea typeface="宋体" panose="02010600030101010101" pitchFamily="2" charset="-122"/>
              <a:sym typeface="+mn-ea"/>
            </a:endParaRPr>
          </a:p>
          <a:p>
            <a:pPr algn="ctr"/>
            <a:r>
              <a:rPr lang="zh-CN" altLang="en-US" sz="2000" dirty="0">
                <a:latin typeface="宋体" panose="02010600030101010101" pitchFamily="2" charset="-122"/>
                <a:ea typeface="宋体" panose="02010600030101010101" pitchFamily="2" charset="-122"/>
                <a:sym typeface="+mn-ea"/>
              </a:rPr>
              <a:t>解放军总医院海南医院、三亚中心医院、三亚市人民医院、三亚市中医院、三亚市妇幼保健院、</a:t>
            </a:r>
            <a:endParaRPr lang="zh-CN" altLang="en-US" sz="2000" dirty="0">
              <a:latin typeface="宋体" panose="02010600030101010101" pitchFamily="2" charset="-122"/>
              <a:ea typeface="宋体" panose="02010600030101010101" pitchFamily="2" charset="-122"/>
              <a:sym typeface="+mn-ea"/>
            </a:endParaRPr>
          </a:p>
          <a:p>
            <a:pPr algn="ctr"/>
            <a:r>
              <a:rPr lang="zh-CN" altLang="en-US" sz="2000" dirty="0">
                <a:latin typeface="宋体" panose="02010600030101010101" pitchFamily="2" charset="-122"/>
                <a:ea typeface="宋体" panose="02010600030101010101" pitchFamily="2" charset="-122"/>
                <a:sym typeface="+mn-ea"/>
              </a:rPr>
              <a:t>南部战区海军第二医院、哈尔滨医科大学鸿森医院、育才医院、崖州区崖城卫生院</a:t>
            </a:r>
            <a:endParaRPr lang="zh-CN" altLang="en-US" sz="2000" dirty="0">
              <a:latin typeface="宋体" panose="02010600030101010101" pitchFamily="2" charset="-122"/>
              <a:ea typeface="宋体" panose="02010600030101010101" pitchFamily="2" charset="-122"/>
              <a:sym typeface="+mn-ea"/>
            </a:endParaRPr>
          </a:p>
        </p:txBody>
      </p:sp>
      <p:sp>
        <p:nvSpPr>
          <p:cNvPr id="3076" name="文本框 6"/>
          <p:cNvSpPr txBox="1"/>
          <p:nvPr/>
        </p:nvSpPr>
        <p:spPr>
          <a:xfrm>
            <a:off x="2792095" y="5417820"/>
            <a:ext cx="6607175" cy="740410"/>
          </a:xfrm>
          <a:prstGeom prst="rect">
            <a:avLst/>
          </a:prstGeom>
          <a:noFill/>
          <a:ln w="9525">
            <a:noFill/>
          </a:ln>
        </p:spPr>
        <p:txBody>
          <a:bodyPr wrap="square">
            <a:spAutoFit/>
          </a:bodyPr>
          <a:lstStyle/>
          <a:p>
            <a:pPr lvl="0" algn="ctr">
              <a:lnSpc>
                <a:spcPts val="5065"/>
              </a:lnSpc>
              <a:defRPr/>
            </a:pPr>
            <a:r>
              <a:rPr lang="zh-CN" altLang="en-US" sz="3200" b="1" smtClean="0">
                <a:ln w="6600">
                  <a:solidFill>
                    <a:srgbClr val="C0504D"/>
                  </a:solidFill>
                  <a:prstDash val="solid"/>
                </a:ln>
                <a:solidFill>
                  <a:schemeClr val="tx1">
                    <a:lumMod val="95000"/>
                    <a:lumOff val="5000"/>
                  </a:schemeClr>
                </a:solidFill>
                <a:effectLst>
                  <a:outerShdw dist="38100" dir="2700000" algn="tl" rotWithShape="0">
                    <a:srgbClr val="C0504D"/>
                  </a:outerShdw>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三亚市医院感染管理质量控制中心</a:t>
            </a:r>
            <a:endParaRPr lang="zh-CN" altLang="en-US" sz="3200" b="1" noProof="1" smtClean="0">
              <a:ln w="6600">
                <a:solidFill>
                  <a:srgbClr val="C0504D"/>
                </a:solidFill>
                <a:prstDash val="solid"/>
              </a:ln>
              <a:solidFill>
                <a:schemeClr val="tx1">
                  <a:lumMod val="95000"/>
                  <a:lumOff val="5000"/>
                </a:schemeClr>
              </a:solidFill>
              <a:effectLst>
                <a:outerShdw dist="38100" dir="2700000" algn="tl" rotWithShape="0">
                  <a:srgbClr val="C0504D"/>
                </a:outerShdw>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三、发热门诊</a:t>
            </a:r>
            <a:endParaRPr lang="zh-CN" altLang="en-US" dirty="0"/>
          </a:p>
        </p:txBody>
      </p:sp>
      <p:sp>
        <p:nvSpPr>
          <p:cNvPr id="3" name="内容占位符 2"/>
          <p:cNvSpPr>
            <a:spLocks noGrp="1"/>
          </p:cNvSpPr>
          <p:nvPr>
            <p:ph idx="1"/>
          </p:nvPr>
        </p:nvSpPr>
        <p:spPr>
          <a:xfrm>
            <a:off x="571461" y="1428736"/>
            <a:ext cx="10972800" cy="4525962"/>
          </a:xfrm>
        </p:spPr>
        <p:txBody>
          <a:bodyPr/>
          <a:lstStyle/>
          <a:p>
            <a:r>
              <a:rPr lang="en-US" altLang="zh-CN" dirty="0" smtClean="0"/>
              <a:t>1</a:t>
            </a:r>
            <a:r>
              <a:rPr lang="zh-CN" altLang="en-US" dirty="0" smtClean="0"/>
              <a:t>、发热门诊要远离其他门诊、急诊，独立设区，出入口与普通门急诊分开，要设立醒目的标识</a:t>
            </a:r>
            <a:endParaRPr lang="zh-CN" altLang="en-US" dirty="0" smtClean="0"/>
          </a:p>
          <a:p>
            <a:r>
              <a:rPr lang="en-US" altLang="zh-CN" dirty="0" smtClean="0"/>
              <a:t>2</a:t>
            </a:r>
            <a:r>
              <a:rPr lang="zh-CN" altLang="en-US" dirty="0" smtClean="0"/>
              <a:t>、设置“三区两通道”</a:t>
            </a:r>
            <a:r>
              <a:rPr lang="en-US" altLang="zh-CN" dirty="0" smtClean="0"/>
              <a:t>(</a:t>
            </a:r>
            <a:r>
              <a:rPr lang="zh-CN" altLang="en-US" dirty="0" smtClean="0"/>
              <a:t>三区</a:t>
            </a:r>
            <a:r>
              <a:rPr lang="en-US" altLang="zh-CN" dirty="0" smtClean="0"/>
              <a:t>:</a:t>
            </a:r>
            <a:r>
              <a:rPr lang="zh-CN" altLang="en-US" dirty="0" smtClean="0"/>
              <a:t>清洁区、潜在污染区和污染区；两通道</a:t>
            </a:r>
            <a:r>
              <a:rPr lang="en-US" altLang="zh-CN" dirty="0" smtClean="0"/>
              <a:t>:</a:t>
            </a:r>
            <a:r>
              <a:rPr lang="zh-CN" altLang="en-US" dirty="0" smtClean="0"/>
              <a:t>医务人员通道和病人通道</a:t>
            </a:r>
            <a:r>
              <a:rPr lang="en-US" altLang="zh-CN" dirty="0" smtClean="0"/>
              <a:t>)</a:t>
            </a:r>
            <a:endParaRPr lang="en-US" altLang="zh-CN" dirty="0" smtClean="0"/>
          </a:p>
          <a:p>
            <a:r>
              <a:rPr lang="en-US" altLang="zh-CN" dirty="0" smtClean="0"/>
              <a:t>3</a:t>
            </a:r>
            <a:r>
              <a:rPr lang="zh-CN" altLang="en-US" dirty="0" smtClean="0"/>
              <a:t>、医务人员按照二级或以上防护着装</a:t>
            </a:r>
            <a:r>
              <a:rPr lang="en-US" altLang="zh-CN" dirty="0" smtClean="0"/>
              <a:t>(</a:t>
            </a:r>
            <a:r>
              <a:rPr lang="zh-CN" altLang="en-US" dirty="0" smtClean="0"/>
              <a:t>穿工作服、隔离衣或防护服、戴一次性医用帽子和医用防护口罩、护目镜或面屏、手套</a:t>
            </a:r>
            <a:r>
              <a:rPr lang="en-US" altLang="zh-CN" dirty="0" smtClean="0"/>
              <a:t>)</a:t>
            </a:r>
            <a:endParaRPr lang="en-US" altLang="zh-CN" dirty="0" smtClean="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211" y="1000108"/>
            <a:ext cx="11239579" cy="4525962"/>
          </a:xfrm>
        </p:spPr>
        <p:txBody>
          <a:bodyPr/>
          <a:lstStyle/>
          <a:p>
            <a:r>
              <a:rPr lang="en-US" altLang="zh-CN" sz="2800" dirty="0" smtClean="0"/>
              <a:t>4</a:t>
            </a:r>
            <a:r>
              <a:rPr lang="zh-CN" altLang="en-US" sz="2800" dirty="0" smtClean="0"/>
              <a:t>、设立醒目标识、设有备用诊室及隔离留观病区</a:t>
            </a:r>
            <a:r>
              <a:rPr lang="en-US" altLang="zh-CN" sz="2800" dirty="0" smtClean="0"/>
              <a:t>(</a:t>
            </a:r>
            <a:r>
              <a:rPr lang="zh-CN" altLang="en-US" sz="2800" dirty="0" smtClean="0"/>
              <a:t>房</a:t>
            </a:r>
            <a:r>
              <a:rPr lang="en-US" altLang="zh-CN" sz="2800" dirty="0" smtClean="0"/>
              <a:t>)</a:t>
            </a:r>
            <a:r>
              <a:rPr lang="zh-CN" altLang="en-US" sz="2800" dirty="0" smtClean="0"/>
              <a:t>，满足就诊需求（二级及以上医院至少</a:t>
            </a:r>
            <a:r>
              <a:rPr lang="en-US" altLang="zh-CN" sz="2800" dirty="0" smtClean="0"/>
              <a:t>2</a:t>
            </a:r>
            <a:r>
              <a:rPr lang="zh-CN" altLang="en-US" sz="2800" dirty="0" smtClean="0"/>
              <a:t>个诊室、</a:t>
            </a:r>
            <a:r>
              <a:rPr lang="en-US" altLang="zh-CN" sz="2800" dirty="0" smtClean="0"/>
              <a:t>3</a:t>
            </a:r>
            <a:r>
              <a:rPr lang="zh-CN" altLang="en-US" sz="2800" dirty="0" smtClean="0"/>
              <a:t>个留观室）。</a:t>
            </a:r>
            <a:endParaRPr lang="zh-CN" altLang="en-US" sz="2800" dirty="0" smtClean="0"/>
          </a:p>
          <a:p>
            <a:r>
              <a:rPr lang="en-US" altLang="zh-CN" sz="2800" dirty="0" smtClean="0"/>
              <a:t>5</a:t>
            </a:r>
            <a:r>
              <a:rPr lang="zh-CN" altLang="en-US" sz="2800" dirty="0" smtClean="0"/>
              <a:t>、建立接诊病人和终末消毒登记本。</a:t>
            </a:r>
            <a:endParaRPr lang="zh-CN" altLang="en-US" sz="2800" dirty="0" smtClean="0"/>
          </a:p>
          <a:p>
            <a:r>
              <a:rPr lang="en-US" altLang="zh-CN" sz="2800" dirty="0" smtClean="0"/>
              <a:t>6</a:t>
            </a:r>
            <a:r>
              <a:rPr lang="zh-CN" altLang="en-US" sz="2800" dirty="0" smtClean="0"/>
              <a:t>、每日对物体表面、诊疗用品、诊疗器械进行擦拭消毒、浸泡消毒或高压灭菌处理，有记录。</a:t>
            </a:r>
            <a:endParaRPr lang="zh-CN" altLang="en-US" sz="2800" dirty="0" smtClean="0"/>
          </a:p>
          <a:p>
            <a:r>
              <a:rPr lang="en-US" altLang="zh-CN" sz="2800" dirty="0" smtClean="0"/>
              <a:t>7</a:t>
            </a:r>
            <a:r>
              <a:rPr lang="zh-CN" altLang="en-US" sz="2800" dirty="0" smtClean="0"/>
              <a:t>、独立设置收费、检验、药房、影像等，挂号、就诊、检验、检查、取药等能全部在该区域完成。</a:t>
            </a:r>
            <a:endParaRPr lang="en-US" altLang="zh-CN" sz="2800" dirty="0" smtClean="0"/>
          </a:p>
          <a:p>
            <a:r>
              <a:rPr lang="en-US" altLang="zh-CN" sz="2800" dirty="0" smtClean="0"/>
              <a:t>8</a:t>
            </a:r>
            <a:r>
              <a:rPr lang="zh-CN" altLang="en-US" sz="2800" dirty="0" smtClean="0"/>
              <a:t>、发热病人应由专人引导至</a:t>
            </a:r>
            <a:r>
              <a:rPr lang="en-US" altLang="zh-CN" sz="2800" dirty="0" smtClean="0"/>
              <a:t>CT</a:t>
            </a:r>
            <a:r>
              <a:rPr lang="zh-CN" altLang="en-US" sz="2800" dirty="0" smtClean="0"/>
              <a:t>室开展检查，并制定相应检查流程及制度。</a:t>
            </a:r>
            <a:endParaRPr lang="zh-CN" altLang="en-US" sz="2800" dirty="0" smtClean="0"/>
          </a:p>
          <a:p>
            <a:r>
              <a:rPr lang="en-US" altLang="zh-CN" sz="2800" dirty="0" smtClean="0"/>
              <a:t>9</a:t>
            </a:r>
            <a:r>
              <a:rPr lang="zh-CN" altLang="en-US" sz="2800" dirty="0" smtClean="0"/>
              <a:t>、发热门诊病人使用</a:t>
            </a:r>
            <a:r>
              <a:rPr lang="en-US" altLang="zh-CN" sz="2800" dirty="0" smtClean="0"/>
              <a:t>CT</a:t>
            </a:r>
            <a:r>
              <a:rPr lang="zh-CN" altLang="en-US" sz="2800" dirty="0" smtClean="0"/>
              <a:t>室应严格按照标准，执行“一人一消毒”措施，</a:t>
            </a:r>
            <a:r>
              <a:rPr lang="en-US" altLang="zh-CN" sz="2800" dirty="0" smtClean="0"/>
              <a:t>30</a:t>
            </a:r>
            <a:r>
              <a:rPr lang="zh-CN" altLang="en-US" sz="2800" dirty="0" smtClean="0"/>
              <a:t>分钟再接诊其他病人。</a:t>
            </a:r>
            <a:endParaRPr lang="zh-CN" altLang="en-US" sz="2800" dirty="0" smtClean="0"/>
          </a:p>
          <a:p>
            <a:endParaRPr lang="zh-CN" altLang="en-US" sz="2800" dirty="0" smtClean="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68990" y="323385"/>
            <a:ext cx="8636000" cy="1143000"/>
          </a:xfrm>
        </p:spPr>
        <p:txBody>
          <a:bodyPr/>
          <a:lstStyle/>
          <a:p>
            <a:r>
              <a:rPr lang="zh-CN" altLang="en-US" dirty="0" smtClean="0"/>
              <a:t>四、隔离病区</a:t>
            </a:r>
            <a:endParaRPr lang="zh-CN" altLang="en-US" dirty="0"/>
          </a:p>
        </p:txBody>
      </p:sp>
      <p:sp>
        <p:nvSpPr>
          <p:cNvPr id="3" name="内容占位符 2"/>
          <p:cNvSpPr>
            <a:spLocks noGrp="1"/>
          </p:cNvSpPr>
          <p:nvPr>
            <p:ph idx="1"/>
          </p:nvPr>
        </p:nvSpPr>
        <p:spPr>
          <a:xfrm>
            <a:off x="414414" y="1629107"/>
            <a:ext cx="10972800" cy="4525962"/>
          </a:xfrm>
        </p:spPr>
        <p:txBody>
          <a:bodyPr/>
          <a:lstStyle/>
          <a:p>
            <a:r>
              <a:rPr lang="en-US" altLang="zh-CN" dirty="0" smtClean="0"/>
              <a:t>1</a:t>
            </a:r>
            <a:r>
              <a:rPr lang="zh-CN" altLang="en-US" dirty="0" smtClean="0"/>
              <a:t>、应设置新冠确诊或疑似病人独立隔离病区，分为医疗区和生活区</a:t>
            </a:r>
            <a:r>
              <a:rPr lang="en-US" altLang="zh-CN" dirty="0" smtClean="0"/>
              <a:t>.</a:t>
            </a:r>
            <a:endParaRPr lang="zh-CN" altLang="en-US" dirty="0" smtClean="0"/>
          </a:p>
          <a:p>
            <a:r>
              <a:rPr lang="en-US" altLang="zh-CN" dirty="0" smtClean="0"/>
              <a:t>2</a:t>
            </a:r>
            <a:r>
              <a:rPr lang="zh-CN" altLang="en-US" dirty="0" smtClean="0"/>
              <a:t>、医疗区包括隔离病房、医生办公室及相关辅助区域，检验、检查等能全部在该区域完成</a:t>
            </a:r>
            <a:endParaRPr lang="zh-CN" altLang="en-US" dirty="0" smtClean="0"/>
          </a:p>
          <a:p>
            <a:r>
              <a:rPr lang="en-US" altLang="zh-CN" dirty="0" smtClean="0"/>
              <a:t>3</a:t>
            </a:r>
            <a:r>
              <a:rPr lang="zh-CN" altLang="en-US" dirty="0" smtClean="0"/>
              <a:t>、病人外出检查，需使用普通区域的设备设施时（如放射、超声、内镜、核医学、高压氧等医技科室），应设置新冠确诊或疑似病人专用检查室，不得与其他病人检查混用；没条件设置专用时，应分时段检查并严格消毒后才能再用于普通病人</a:t>
            </a:r>
            <a:endParaRPr lang="zh-CN" altLang="en-US" dirty="0" smtClean="0"/>
          </a:p>
          <a:p>
            <a:endParaRPr lang="zh-CN" alt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61" y="1357298"/>
            <a:ext cx="10972800" cy="4525962"/>
          </a:xfrm>
        </p:spPr>
        <p:txBody>
          <a:bodyPr/>
          <a:lstStyle/>
          <a:p>
            <a:r>
              <a:rPr lang="en-US" altLang="zh-CN" sz="2800" dirty="0" smtClean="0"/>
              <a:t>4</a:t>
            </a:r>
            <a:r>
              <a:rPr lang="zh-CN" altLang="en-US" sz="2800" dirty="0" smtClean="0"/>
              <a:t>、制定病人外出检查的制度及流程，规定检查路线，查看区域消毒记录。</a:t>
            </a:r>
            <a:endParaRPr lang="zh-CN" altLang="en-US" sz="2800" dirty="0" smtClean="0"/>
          </a:p>
          <a:p>
            <a:r>
              <a:rPr lang="en-US" altLang="zh-CN" sz="2800" dirty="0" smtClean="0"/>
              <a:t>5</a:t>
            </a:r>
            <a:r>
              <a:rPr lang="zh-CN" altLang="en-US" sz="2800" dirty="0" smtClean="0"/>
              <a:t>、分区布局设置合理，设置“三区两通道”，标识清楚，不同分区应有物理隔断，有病人出入口、医护人员出入口、污物、尸体出入口，与其他病区设隔离带。</a:t>
            </a:r>
            <a:endParaRPr lang="zh-CN" altLang="en-US" sz="2800" dirty="0" smtClean="0"/>
          </a:p>
          <a:p>
            <a:r>
              <a:rPr lang="en-US" altLang="zh-CN" sz="2800" dirty="0" smtClean="0"/>
              <a:t>6</a:t>
            </a:r>
            <a:r>
              <a:rPr lang="zh-CN" altLang="en-US" sz="2800" dirty="0" smtClean="0"/>
              <a:t>、制定符合当前防控形势的感染防控应急预案和工作流程，包括病人转运流程、防护用品穿脱流程、复用防护用品清洗消毒流程、复用织物洗消流程复用医疗用品及器械处理流程、环境清洁消毒流程、尸体解剖及处理流程等。</a:t>
            </a:r>
            <a:endParaRPr lang="zh-CN" altLang="en-US" sz="2800" dirty="0" smtClean="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6712" y="1428736"/>
            <a:ext cx="10972800" cy="4525962"/>
          </a:xfrm>
        </p:spPr>
        <p:txBody>
          <a:bodyPr/>
          <a:lstStyle/>
          <a:p>
            <a:r>
              <a:rPr lang="en-US" altLang="zh-CN" sz="2800" dirty="0" smtClean="0"/>
              <a:t>7</a:t>
            </a:r>
            <a:r>
              <a:rPr lang="zh-CN" altLang="en-US" sz="2800" dirty="0" smtClean="0"/>
              <a:t>、医疗机构有应急梯队人员名单，应掌握院感防控要点，防护用品使用操作熟练、规范。</a:t>
            </a:r>
            <a:endParaRPr lang="zh-CN" altLang="en-US" sz="2800" dirty="0" smtClean="0"/>
          </a:p>
          <a:p>
            <a:r>
              <a:rPr lang="en-US" altLang="zh-CN" sz="2800" dirty="0" smtClean="0"/>
              <a:t>8</a:t>
            </a:r>
            <a:r>
              <a:rPr lang="zh-CN" altLang="en-US" sz="2800" dirty="0" smtClean="0"/>
              <a:t>、病区内通风良好，同时应具备机械通风设施；通风不良的可通过不同方向的排风扇组织气流方向由清洁区→潜在污染区→污染区，可建立空气负压病房或者采用循环风空气消毒机进行空气消毒。</a:t>
            </a:r>
            <a:endParaRPr lang="zh-CN" altLang="en-US" sz="2800" dirty="0" smtClean="0"/>
          </a:p>
          <a:p>
            <a:r>
              <a:rPr lang="en-US" altLang="zh-CN" sz="2800" dirty="0" smtClean="0"/>
              <a:t>9</a:t>
            </a:r>
            <a:r>
              <a:rPr lang="zh-CN" altLang="en-US" sz="2800" dirty="0" smtClean="0"/>
              <a:t>、空调系统应独立设置，设中央空调系统的，各区应独立设置；当空调通风系统为全空气系统时，应当关闭回风阀，采用全新风方式运行。</a:t>
            </a:r>
            <a:endParaRPr lang="zh-CN" altLang="en-US" sz="2800" dirty="0" smtClean="0"/>
          </a:p>
          <a:p>
            <a:endParaRPr lang="zh-CN" altLang="en-US" sz="2800" dirty="0" smtClean="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61" y="1571612"/>
            <a:ext cx="11334829" cy="4525962"/>
          </a:xfrm>
        </p:spPr>
        <p:txBody>
          <a:bodyPr/>
          <a:lstStyle/>
          <a:p>
            <a:r>
              <a:rPr lang="en-US" altLang="zh-CN" sz="2800" dirty="0" smtClean="0"/>
              <a:t>10</a:t>
            </a:r>
            <a:r>
              <a:rPr lang="zh-CN" altLang="en-US" sz="2800" dirty="0" smtClean="0"/>
              <a:t>、应配备符合标准，数量充足的个人防护用品。</a:t>
            </a:r>
            <a:endParaRPr lang="zh-CN" altLang="en-US" sz="2800" dirty="0" smtClean="0"/>
          </a:p>
          <a:p>
            <a:r>
              <a:rPr lang="en-US" altLang="zh-CN" sz="2800" dirty="0" smtClean="0"/>
              <a:t>11</a:t>
            </a:r>
            <a:r>
              <a:rPr lang="zh-CN" altLang="en-US" sz="2800" dirty="0" smtClean="0"/>
              <a:t>、应设置防护用品穿戴和脱卸区，防护用品的穿脱流程合理，在各穿脱区域有相应的穿脱流程图。</a:t>
            </a:r>
            <a:endParaRPr lang="zh-CN" altLang="en-US" sz="2800" dirty="0" smtClean="0"/>
          </a:p>
          <a:p>
            <a:r>
              <a:rPr lang="en-US" altLang="zh-CN" sz="2800" dirty="0" smtClean="0"/>
              <a:t>12</a:t>
            </a:r>
            <a:r>
              <a:rPr lang="zh-CN" altLang="en-US" sz="2800" dirty="0" smtClean="0"/>
              <a:t>、充分发挥督导员作用，脱防护服时应有督导员在场，或者两人一组互相监督。</a:t>
            </a:r>
            <a:endParaRPr lang="zh-CN" altLang="en-US" sz="2800" dirty="0" smtClean="0"/>
          </a:p>
          <a:p>
            <a:r>
              <a:rPr lang="en-US" altLang="zh-CN" sz="2800" dirty="0" smtClean="0"/>
              <a:t>13</a:t>
            </a:r>
            <a:r>
              <a:rPr lang="zh-CN" altLang="en-US" sz="2800" dirty="0" smtClean="0"/>
              <a:t>、加强对护工及保洁人员的督导检查，培训合格方可上岗。</a:t>
            </a:r>
            <a:endParaRPr lang="zh-CN" altLang="en-US" sz="2800" dirty="0" smtClean="0"/>
          </a:p>
        </p:txBody>
      </p:sp>
    </p:spTree>
  </p:cSld>
  <p:clrMapOvr>
    <a:masterClrMapping/>
  </p:clrMapOvr>
  <mc:AlternateContent xmlns:mc="http://schemas.openxmlformats.org/markup-compatibility/2006">
    <mc:Choice xmlns:p14="http://schemas.microsoft.com/office/powerpoint/2010/main" Requires="p14">
      <p:transition spd="slow" p14:dur="5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211" y="1428736"/>
            <a:ext cx="10972800" cy="4525962"/>
          </a:xfrm>
        </p:spPr>
        <p:txBody>
          <a:bodyPr/>
          <a:lstStyle/>
          <a:p>
            <a:r>
              <a:rPr lang="en-US" altLang="zh-CN" sz="2800" dirty="0" smtClean="0"/>
              <a:t>14</a:t>
            </a:r>
            <a:r>
              <a:rPr lang="zh-CN" altLang="en-US" sz="2800" dirty="0" smtClean="0"/>
              <a:t>、进入隔离病区内所有工作人员（含医务人员、保洁人员、药房、收费人员等）应在生活区内封闭式管理，单间居住，结束医疗任务之前不得离开隔离病区</a:t>
            </a:r>
            <a:endParaRPr lang="zh-CN" altLang="en-US" sz="2800" dirty="0" smtClean="0"/>
          </a:p>
          <a:p>
            <a:r>
              <a:rPr lang="en-US" altLang="zh-CN" sz="2800" dirty="0" smtClean="0"/>
              <a:t>15</a:t>
            </a:r>
            <a:r>
              <a:rPr lang="zh-CN" altLang="en-US" sz="2800" dirty="0" smtClean="0"/>
              <a:t>、合理排班，避免劳累，隔离区实行轮班制，每班进入隔离区工作人员时长不宜超过</a:t>
            </a:r>
            <a:r>
              <a:rPr lang="en-US" altLang="zh-CN" sz="2800" dirty="0" smtClean="0"/>
              <a:t>15</a:t>
            </a:r>
            <a:r>
              <a:rPr lang="zh-CN" altLang="en-US" sz="2800" dirty="0" smtClean="0"/>
              <a:t>天，离开隔离区的医务人员应进入医学观察区</a:t>
            </a:r>
            <a:endParaRPr lang="zh-CN" altLang="en-US" sz="2800" dirty="0" smtClean="0"/>
          </a:p>
          <a:p>
            <a:r>
              <a:rPr lang="en-US" altLang="zh-CN" sz="2800" dirty="0" smtClean="0"/>
              <a:t>16</a:t>
            </a:r>
            <a:r>
              <a:rPr lang="zh-CN" altLang="en-US" sz="2800" dirty="0" smtClean="0"/>
              <a:t>、制定生活区及医学观察区管理制度，分别在医学观察期第</a:t>
            </a:r>
            <a:r>
              <a:rPr lang="en-US" altLang="zh-CN" sz="2800" dirty="0" smtClean="0"/>
              <a:t>7</a:t>
            </a:r>
            <a:r>
              <a:rPr lang="zh-CN" altLang="en-US" sz="2800" dirty="0" smtClean="0"/>
              <a:t>天及第</a:t>
            </a:r>
            <a:r>
              <a:rPr lang="en-US" altLang="zh-CN" sz="2800" dirty="0" smtClean="0"/>
              <a:t>14</a:t>
            </a:r>
            <a:r>
              <a:rPr lang="zh-CN" altLang="en-US" sz="2800" dirty="0" smtClean="0"/>
              <a:t>天进行核酸检测，检测结果均阴性后方可离开。</a:t>
            </a:r>
            <a:endParaRPr lang="zh-CN" altLang="en-US" sz="2800" dirty="0" smtClean="0"/>
          </a:p>
          <a:p>
            <a:endParaRPr lang="zh-CN" altLang="en-US" sz="2800" dirty="0" smtClean="0"/>
          </a:p>
          <a:p>
            <a:endParaRPr lang="zh-CN" altLang="en-US" sz="2800" dirty="0" smtClean="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五、普通病区</a:t>
            </a:r>
            <a:endParaRPr lang="zh-CN" altLang="en-US" dirty="0"/>
          </a:p>
        </p:txBody>
      </p:sp>
      <p:sp>
        <p:nvSpPr>
          <p:cNvPr id="3" name="内容占位符 2"/>
          <p:cNvSpPr>
            <a:spLocks noGrp="1"/>
          </p:cNvSpPr>
          <p:nvPr>
            <p:ph idx="1"/>
          </p:nvPr>
        </p:nvSpPr>
        <p:spPr>
          <a:xfrm>
            <a:off x="190459" y="1428736"/>
            <a:ext cx="11525288" cy="4525962"/>
          </a:xfrm>
        </p:spPr>
        <p:txBody>
          <a:bodyPr/>
          <a:lstStyle/>
          <a:p>
            <a:r>
              <a:rPr lang="en-US" altLang="zh-CN" sz="2800" dirty="0" smtClean="0"/>
              <a:t>1</a:t>
            </a:r>
            <a:r>
              <a:rPr lang="zh-CN" altLang="en-US" sz="2800" dirty="0" smtClean="0"/>
              <a:t>、科主任为科室疫情防控第一责任人，医务人员是个人健康安全的第一责任人，应严格自律，不聚餐，减少集中开会，杜绝科室间不必要的人员往来，严防医院感染。</a:t>
            </a:r>
            <a:endParaRPr lang="zh-CN" altLang="en-US" sz="2800" dirty="0" smtClean="0"/>
          </a:p>
          <a:p>
            <a:r>
              <a:rPr lang="en-US" altLang="zh-CN" sz="2800" dirty="0" smtClean="0"/>
              <a:t>2</a:t>
            </a:r>
            <a:r>
              <a:rPr lang="zh-CN" altLang="en-US" sz="2800" dirty="0" smtClean="0"/>
              <a:t>、每个住院病区应设置缓冲病区，用于收治等候核酸检测结果的病人。</a:t>
            </a:r>
            <a:endParaRPr lang="zh-CN" altLang="en-US" sz="2800" dirty="0" smtClean="0"/>
          </a:p>
          <a:p>
            <a:r>
              <a:rPr lang="en-US" altLang="zh-CN" sz="2800" dirty="0" smtClean="0"/>
              <a:t>3</a:t>
            </a:r>
            <a:r>
              <a:rPr lang="zh-CN" altLang="en-US" sz="2800" dirty="0" smtClean="0"/>
              <a:t>、缓冲病区应设置在相对独立的位置，不应穿插在普通病区中间。</a:t>
            </a:r>
            <a:endParaRPr lang="zh-CN" altLang="en-US" sz="2800" dirty="0" smtClean="0"/>
          </a:p>
          <a:p>
            <a:r>
              <a:rPr lang="en-US" altLang="zh-CN" sz="2800" dirty="0" smtClean="0"/>
              <a:t>4</a:t>
            </a:r>
            <a:r>
              <a:rPr lang="zh-CN" altLang="en-US" sz="2800" dirty="0" smtClean="0"/>
              <a:t>、缓冲病区除污染区（病人隔离病室）外，还应至少设有潜在污染区，用于医务人员脱卸防护用品。</a:t>
            </a:r>
            <a:endParaRPr lang="zh-CN" altLang="en-US" sz="2800" dirty="0" smtClean="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61" y="1500174"/>
            <a:ext cx="11201440" cy="4525962"/>
          </a:xfrm>
        </p:spPr>
        <p:txBody>
          <a:bodyPr/>
          <a:lstStyle/>
          <a:p>
            <a:r>
              <a:rPr lang="en-US" altLang="zh-CN" sz="2800" dirty="0" smtClean="0"/>
              <a:t>5</a:t>
            </a:r>
            <a:r>
              <a:rPr lang="zh-CN" altLang="en-US" sz="2800" dirty="0" smtClean="0"/>
              <a:t>、制定疫情期间病人入院筛查流程，择期住院病人应严格执行病人住院前筛查流程，排除新冠肺炎后方可收治住院，筛查结果不全的病人需住院治疗时，应先收治到缓冲病区（缓冲病房）隔离治疗，待排除新冠病毒感染后再转至常规病房进一步住院治疗。</a:t>
            </a:r>
            <a:endParaRPr lang="zh-CN" altLang="en-US" sz="2800" dirty="0" smtClean="0"/>
          </a:p>
          <a:p>
            <a:r>
              <a:rPr lang="en-US" altLang="zh-CN" sz="2800" dirty="0" smtClean="0"/>
              <a:t>6</a:t>
            </a:r>
            <a:r>
              <a:rPr lang="zh-CN" altLang="en-US" sz="2800" dirty="0" smtClean="0"/>
              <a:t>、落实病区陪护和探视制度，传染病区实行视频探视，普通病区实行一患一护一探视。</a:t>
            </a:r>
            <a:endParaRPr lang="zh-CN" altLang="en-US" sz="2800" dirty="0" smtClean="0"/>
          </a:p>
          <a:p>
            <a:r>
              <a:rPr lang="en-US" altLang="zh-CN" sz="2800" dirty="0" smtClean="0"/>
              <a:t>7</a:t>
            </a:r>
            <a:r>
              <a:rPr lang="zh-CN" altLang="en-US" sz="2800" dirty="0" smtClean="0"/>
              <a:t>、病区应实行</a:t>
            </a:r>
            <a:r>
              <a:rPr lang="en-US" altLang="zh-CN" sz="2800" dirty="0" smtClean="0"/>
              <a:t>24</a:t>
            </a:r>
            <a:r>
              <a:rPr lang="zh-CN" altLang="en-US" sz="2800" dirty="0" smtClean="0"/>
              <a:t>小时门禁、安保管理，减少未经允许的探视和陪护，以及无关人员的随意出入。</a:t>
            </a:r>
            <a:endParaRPr lang="zh-CN" altLang="en-US" sz="2800" dirty="0" smtClean="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211" y="1214422"/>
            <a:ext cx="10972800" cy="4525962"/>
          </a:xfrm>
        </p:spPr>
        <p:txBody>
          <a:bodyPr/>
          <a:lstStyle/>
          <a:p>
            <a:r>
              <a:rPr lang="en-US" altLang="zh-CN" sz="2800" dirty="0" smtClean="0"/>
              <a:t>8</a:t>
            </a:r>
            <a:r>
              <a:rPr lang="zh-CN" altLang="en-US" sz="2800" dirty="0" smtClean="0"/>
              <a:t>、对陪护和探视人员开展体温检测健康状况和信息登记，陪护和探视人员应佩戴符合国家标准的无呼气阀口罩</a:t>
            </a:r>
            <a:endParaRPr lang="zh-CN" altLang="en-US" sz="2800" dirty="0" smtClean="0"/>
          </a:p>
          <a:p>
            <a:r>
              <a:rPr lang="en-US" altLang="zh-CN" sz="2800" dirty="0" smtClean="0"/>
              <a:t>9</a:t>
            </a:r>
            <a:r>
              <a:rPr lang="zh-CN" altLang="en-US" sz="2800" dirty="0" smtClean="0"/>
              <a:t>、各科室应制定本科室可疑新冠肺炎病例应急处置预案及工作流程，并进行演练，确保科室落实新冠肺炎医院感染防控各项要求</a:t>
            </a:r>
            <a:endParaRPr lang="zh-CN" altLang="en-US" sz="2800" dirty="0" smtClean="0"/>
          </a:p>
          <a:p>
            <a:r>
              <a:rPr lang="en-US" altLang="zh-CN" sz="2800" dirty="0" smtClean="0"/>
              <a:t>10</a:t>
            </a:r>
            <a:r>
              <a:rPr lang="zh-CN" altLang="en-US" sz="2800" dirty="0" smtClean="0"/>
              <a:t>、住院病人和陪护人员应全部进行新冠病毒核酸检测</a:t>
            </a:r>
            <a:endParaRPr lang="zh-CN" altLang="en-US" sz="2800" dirty="0" smtClean="0"/>
          </a:p>
          <a:p>
            <a:endParaRPr lang="zh-CN" altLang="en-US" sz="2800" dirty="0" smtClean="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1201120302.jpg"/>
          <p:cNvPicPr>
            <a:picLocks noChangeAspect="1"/>
          </p:cNvPicPr>
          <p:nvPr/>
        </p:nvPicPr>
        <p:blipFill>
          <a:blip r:embed="rId1"/>
          <a:srcRect t="10416" r="3704" b="25000"/>
          <a:stretch>
            <a:fillRect/>
          </a:stretch>
        </p:blipFill>
        <p:spPr>
          <a:xfrm>
            <a:off x="614934" y="1815955"/>
            <a:ext cx="4286280" cy="4248614"/>
          </a:xfrm>
          <a:prstGeom prst="rect">
            <a:avLst/>
          </a:prstGeom>
          <a:ln>
            <a:noFill/>
          </a:ln>
          <a:effectLst>
            <a:softEdge rad="112500"/>
          </a:effectLst>
        </p:spPr>
      </p:pic>
      <p:pic>
        <p:nvPicPr>
          <p:cNvPr id="5" name="Picture 3" descr="C:\Users\Administrator\Desktop\acdef70cba7c9c6530a33f7eaf2d574.jpg"/>
          <p:cNvPicPr>
            <a:picLocks noChangeAspect="1" noChangeArrowheads="1"/>
          </p:cNvPicPr>
          <p:nvPr/>
        </p:nvPicPr>
        <p:blipFill>
          <a:blip r:embed="rId2"/>
          <a:srcRect/>
          <a:stretch>
            <a:fillRect/>
          </a:stretch>
        </p:blipFill>
        <p:spPr bwMode="auto">
          <a:xfrm>
            <a:off x="5908128" y="2824394"/>
            <a:ext cx="4908556"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object 2"/>
          <p:cNvSpPr txBox="1"/>
          <p:nvPr/>
        </p:nvSpPr>
        <p:spPr>
          <a:xfrm>
            <a:off x="498514" y="826220"/>
            <a:ext cx="11144328" cy="925253"/>
          </a:xfrm>
          <a:prstGeom prst="rect">
            <a:avLst/>
          </a:prstGeom>
        </p:spPr>
        <p:txBody>
          <a:bodyPr vert="horz" wrap="square" lIns="0" tIns="98425" rIns="0" bIns="0" rtlCol="0">
            <a:spAutoFit/>
          </a:bodyPr>
          <a:lstStyle/>
          <a:p>
            <a:pPr marL="12700">
              <a:lnSpc>
                <a:spcPct val="100000"/>
              </a:lnSpc>
              <a:spcBef>
                <a:spcPts val="775"/>
              </a:spcBef>
            </a:pPr>
            <a:r>
              <a:rPr sz="2700" spc="35" dirty="0">
                <a:solidFill>
                  <a:srgbClr val="115F7D"/>
                </a:solidFill>
                <a:latin typeface="Arial" panose="020B0604020202020204"/>
                <a:cs typeface="Arial" panose="020B0604020202020204"/>
              </a:rPr>
              <a:t>Ø</a:t>
            </a:r>
            <a:r>
              <a:rPr b="1" spc="35" dirty="0" smtClean="0">
                <a:latin typeface="宋体" panose="02010600030101010101" pitchFamily="2" charset="-122"/>
                <a:ea typeface="宋体" panose="02010600030101010101" pitchFamily="2" charset="-122"/>
                <a:cs typeface="微软雅黑" panose="020B0503020204020204" pitchFamily="34" charset="-122"/>
              </a:rPr>
              <a:t>《</a:t>
            </a:r>
            <a:r>
              <a:rPr lang="zh-CN" altLang="en-US" b="1" spc="35" dirty="0" smtClean="0">
                <a:latin typeface="宋体" panose="02010600030101010101" pitchFamily="2" charset="-122"/>
                <a:ea typeface="宋体" panose="02010600030101010101" pitchFamily="2" charset="-122"/>
                <a:cs typeface="微软雅黑" panose="020B0503020204020204" pitchFamily="34" charset="-122"/>
              </a:rPr>
              <a:t>应对秋冬季新冠肺炎疫情医疗救治工作方案</a:t>
            </a:r>
            <a:r>
              <a:rPr sz="2000" b="1" u="sng" spc="-5" dirty="0" smtClean="0">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a:t>
            </a:r>
            <a:r>
              <a:rPr sz="2000" b="1" u="sng" spc="-5" dirty="0" smtClean="0">
                <a:solidFill>
                  <a:srgbClr val="0562C1"/>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a:t>
            </a:r>
            <a:r>
              <a:rPr lang="zh-CN" altLang="en-US" sz="2000" b="1" u="sng" spc="-5" dirty="0" smtClean="0">
                <a:solidFill>
                  <a:srgbClr val="0562C1"/>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联防联控机制医疗发</a:t>
            </a:r>
            <a:r>
              <a:rPr lang="en-US" altLang="zh-CN" sz="2000" b="1" u="sng" spc="-5" dirty="0" smtClean="0">
                <a:solidFill>
                  <a:srgbClr val="0562C1"/>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【2020】276</a:t>
            </a:r>
            <a:r>
              <a:rPr lang="zh-CN" altLang="en-US" sz="2000" b="1" u="sng" spc="-5" dirty="0" smtClean="0">
                <a:solidFill>
                  <a:srgbClr val="0562C1"/>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号</a:t>
            </a:r>
            <a:r>
              <a:rPr sz="2000" b="1" u="sng" spc="-5" dirty="0" smtClean="0">
                <a:solidFill>
                  <a:srgbClr val="0562C1"/>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a:t>
            </a:r>
            <a:endParaRPr sz="2000" b="1" u="sng" spc="-5" dirty="0">
              <a:solidFill>
                <a:srgbClr val="0562C1"/>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endParaRPr>
          </a:p>
          <a:p>
            <a:pPr marL="12700">
              <a:lnSpc>
                <a:spcPts val="3175"/>
              </a:lnSpc>
            </a:pPr>
            <a:r>
              <a:rPr lang="en-US" spc="35" dirty="0" smtClean="0">
                <a:solidFill>
                  <a:srgbClr val="115F7D"/>
                </a:solidFill>
                <a:latin typeface="Arial" panose="020B0604020202020204"/>
                <a:cs typeface="Arial" panose="020B0604020202020204"/>
              </a:rPr>
              <a:t>Ø </a:t>
            </a:r>
            <a:r>
              <a:rPr b="1" dirty="0" smtClean="0">
                <a:latin typeface="宋体" panose="02010600030101010101" pitchFamily="2" charset="-122"/>
                <a:ea typeface="宋体" panose="02010600030101010101" pitchFamily="2" charset="-122"/>
                <a:cs typeface="微软雅黑" panose="020B0503020204020204" pitchFamily="34" charset="-122"/>
              </a:rPr>
              <a:t>《新</a:t>
            </a:r>
            <a:r>
              <a:rPr lang="zh-CN" altLang="en-US" b="1" dirty="0" smtClean="0">
                <a:latin typeface="宋体" panose="02010600030101010101" pitchFamily="2" charset="-122"/>
                <a:ea typeface="宋体" panose="02010600030101010101" pitchFamily="2" charset="-122"/>
                <a:cs typeface="微软雅黑" panose="020B0503020204020204" pitchFamily="34" charset="-122"/>
              </a:rPr>
              <a:t>型冠状病毒肺炎防控方案（第七版）</a:t>
            </a:r>
            <a:r>
              <a:rPr b="1" spc="0" dirty="0" smtClean="0">
                <a:latin typeface="宋体" panose="02010600030101010101" pitchFamily="2" charset="-122"/>
                <a:ea typeface="宋体" panose="02010600030101010101" pitchFamily="2" charset="-122"/>
                <a:cs typeface="微软雅黑" panose="020B0503020204020204" pitchFamily="34" charset="-122"/>
              </a:rPr>
              <a:t>》</a:t>
            </a:r>
            <a:r>
              <a:rPr b="1" spc="-10" dirty="0" smtClean="0">
                <a:latin typeface="宋体" panose="02010600030101010101" pitchFamily="2" charset="-122"/>
                <a:ea typeface="宋体" panose="02010600030101010101" pitchFamily="2" charset="-122"/>
                <a:cs typeface="微软雅黑" panose="020B0503020204020204" pitchFamily="34" charset="-122"/>
              </a:rPr>
              <a:t> </a:t>
            </a:r>
            <a:r>
              <a:rPr sz="2000" b="1" u="sng" spc="-5" dirty="0" smtClean="0">
                <a:solidFill>
                  <a:srgbClr val="0070C0"/>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a:t>
            </a:r>
            <a:r>
              <a:rPr lang="zh-CN" altLang="en-US" sz="2000" b="1" u="sng" spc="-5" dirty="0" smtClean="0">
                <a:solidFill>
                  <a:srgbClr val="0070C0"/>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联防联控机制医疗发</a:t>
            </a:r>
            <a:r>
              <a:rPr lang="en-US" altLang="zh-CN" sz="2000" b="1" u="sng" spc="-5" dirty="0" smtClean="0">
                <a:solidFill>
                  <a:srgbClr val="0070C0"/>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【2020】229</a:t>
            </a:r>
            <a:r>
              <a:rPr lang="zh-CN" altLang="en-US" sz="2000" b="1" u="sng" spc="-5" dirty="0" smtClean="0">
                <a:solidFill>
                  <a:srgbClr val="0070C0"/>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号</a:t>
            </a:r>
            <a:r>
              <a:rPr sz="2000" b="1" u="sng" spc="-5" dirty="0" smtClean="0">
                <a:solidFill>
                  <a:srgbClr val="0070C0"/>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rPr>
              <a:t>)</a:t>
            </a:r>
            <a:endParaRPr sz="2000" b="1" u="sng" spc="-5" dirty="0" smtClean="0">
              <a:solidFill>
                <a:srgbClr val="0070C0"/>
              </a:solidFill>
              <a:uFill>
                <a:solidFill>
                  <a:srgbClr val="0562C1"/>
                </a:solidFill>
              </a:uFill>
              <a:latin typeface="宋体" panose="02010600030101010101" pitchFamily="2" charset="-122"/>
              <a:ea typeface="宋体" panose="02010600030101010101" pitchFamily="2" charset="-122"/>
              <a:cs typeface="微软雅黑" panose="020B0503020204020204" pitchFamily="34" charset="-122"/>
            </a:endParaRPr>
          </a:p>
        </p:txBody>
      </p:sp>
      <p:sp>
        <p:nvSpPr>
          <p:cNvPr id="7" name="object 6"/>
          <p:cNvSpPr/>
          <p:nvPr/>
        </p:nvSpPr>
        <p:spPr>
          <a:xfrm>
            <a:off x="461773" y="141733"/>
            <a:ext cx="4689475" cy="795655"/>
          </a:xfrm>
          <a:custGeom>
            <a:avLst/>
            <a:gdLst/>
            <a:ahLst/>
            <a:cxnLst/>
            <a:rect l="l" t="t" r="r" b="b"/>
            <a:pathLst>
              <a:path w="4689475" h="795655">
                <a:moveTo>
                  <a:pt x="4305300" y="795528"/>
                </a:moveTo>
                <a:lnTo>
                  <a:pt x="0" y="795528"/>
                </a:lnTo>
                <a:lnTo>
                  <a:pt x="382524" y="0"/>
                </a:lnTo>
                <a:lnTo>
                  <a:pt x="4689348" y="0"/>
                </a:lnTo>
                <a:lnTo>
                  <a:pt x="4305300" y="795528"/>
                </a:lnTo>
                <a:close/>
              </a:path>
            </a:pathLst>
          </a:custGeom>
          <a:solidFill>
            <a:srgbClr val="115F7D"/>
          </a:solidFill>
        </p:spPr>
        <p:txBody>
          <a:bodyPr wrap="square" lIns="0" tIns="0" rIns="0" bIns="0" rtlCol="0"/>
          <a:lstStyle/>
          <a:p/>
        </p:txBody>
      </p:sp>
      <p:sp>
        <p:nvSpPr>
          <p:cNvPr id="8" name="object 8"/>
          <p:cNvSpPr txBox="1"/>
          <p:nvPr/>
        </p:nvSpPr>
        <p:spPr>
          <a:xfrm>
            <a:off x="-2387802" y="223329"/>
            <a:ext cx="10079389" cy="505908"/>
          </a:xfrm>
          <a:prstGeom prst="rect">
            <a:avLst/>
          </a:prstGeom>
        </p:spPr>
        <p:txBody>
          <a:bodyPr vert="horz" wrap="square" lIns="0" tIns="13335" rIns="0" bIns="0" rtlCol="0" anchor="b">
            <a:spAutoFit/>
          </a:bodyPr>
          <a:lstStyle/>
          <a:p>
            <a:pPr marL="12700" marR="0" lvl="0" indent="0" algn="ctr" defTabSz="914400" rtl="0" eaLnBrk="1" fontAlgn="auto" latinLnBrk="0" hangingPunct="1">
              <a:lnSpc>
                <a:spcPct val="100000"/>
              </a:lnSpc>
              <a:spcBef>
                <a:spcPts val="105"/>
              </a:spcBef>
              <a:spcAft>
                <a:spcPts val="0"/>
              </a:spcAft>
              <a:buClrTx/>
              <a:buSzTx/>
              <a:buFontTx/>
              <a:buNone/>
              <a:defRPr/>
            </a:pPr>
            <a:r>
              <a:rPr kumimoji="0" lang="zh-CN" altLang="en-US" sz="32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j-cs"/>
              </a:rPr>
              <a:t>参考相关文件</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0459" y="1500174"/>
            <a:ext cx="11620581" cy="5929354"/>
          </a:xfrm>
        </p:spPr>
        <p:txBody>
          <a:bodyPr/>
          <a:lstStyle/>
          <a:p>
            <a:r>
              <a:rPr lang="en-US" altLang="zh-CN" sz="2400" dirty="0" smtClean="0"/>
              <a:t>11</a:t>
            </a:r>
            <a:r>
              <a:rPr lang="zh-CN" altLang="en-US" sz="2400" dirty="0" smtClean="0"/>
              <a:t>、医务人员日常工作时均应规范穿着工作服、佩戴医用外科口罩，并严格落实标准预防措施，强化飞沫传播、接触传播及空气传播的感染防控意识，根据所在区域及岗位正确选择和佩戴防护用品，做好手卫生</a:t>
            </a:r>
            <a:endParaRPr lang="zh-CN" altLang="en-US" sz="2400" dirty="0" smtClean="0"/>
          </a:p>
          <a:p>
            <a:r>
              <a:rPr lang="en-US" altLang="zh-CN" sz="2400" dirty="0" smtClean="0"/>
              <a:t>12</a:t>
            </a:r>
            <a:r>
              <a:rPr lang="zh-CN" altLang="en-US" sz="2400" dirty="0" smtClean="0"/>
              <a:t>、医务人员应严格遵守按区域及岗位防护的规定，禁止穿戴防护服、隔离衣、护目镜、防护面屏、手套、鞋套等防护用品离开相应诊疗区域（转运可疑</a:t>
            </a:r>
            <a:r>
              <a:rPr lang="en-US" altLang="zh-CN" sz="2400" dirty="0" smtClean="0"/>
              <a:t>/</a:t>
            </a:r>
            <a:r>
              <a:rPr lang="zh-CN" altLang="en-US" sz="2400" dirty="0" smtClean="0"/>
              <a:t>疑似</a:t>
            </a:r>
            <a:r>
              <a:rPr lang="en-US" altLang="zh-CN" sz="2400" dirty="0" smtClean="0"/>
              <a:t>/</a:t>
            </a:r>
            <a:r>
              <a:rPr lang="zh-CN" altLang="en-US" sz="2400" dirty="0" smtClean="0"/>
              <a:t>确诊病例除外）</a:t>
            </a:r>
            <a:endParaRPr lang="zh-CN" altLang="en-US" sz="2400" dirty="0" smtClean="0"/>
          </a:p>
          <a:p>
            <a:r>
              <a:rPr lang="en-US" altLang="zh-CN" sz="2400" dirty="0" smtClean="0"/>
              <a:t>13</a:t>
            </a:r>
            <a:r>
              <a:rPr lang="zh-CN" altLang="en-US" sz="2400" dirty="0" smtClean="0"/>
              <a:t>、各病区要对本院职工、进修生、研究生、实习生、保洁员、护理员等所有在岗医务人员加强培训、考核和督查，确保其正确掌握本岗位相应的医院感染防控措施</a:t>
            </a:r>
            <a:endParaRPr lang="zh-CN" altLang="en-US" sz="2400" dirty="0" smtClean="0"/>
          </a:p>
          <a:p>
            <a:endParaRPr lang="zh-CN" altLang="en-US" sz="2800" dirty="0" smtClean="0"/>
          </a:p>
          <a:p>
            <a:endParaRPr lang="zh-CN" alt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2327" t="8889" r="3604" b="7361"/>
          <a:stretch>
            <a:fillRect/>
          </a:stretch>
        </p:blipFill>
        <p:spPr>
          <a:xfrm>
            <a:off x="12702" y="9526"/>
            <a:ext cx="1818309" cy="847725"/>
          </a:xfrm>
          <a:prstGeom prst="ellipse">
            <a:avLst/>
          </a:prstGeom>
        </p:spPr>
      </p:pic>
      <p:sp>
        <p:nvSpPr>
          <p:cNvPr id="10" name="矩形 9"/>
          <p:cNvSpPr/>
          <p:nvPr/>
        </p:nvSpPr>
        <p:spPr>
          <a:xfrm>
            <a:off x="0" y="6429397"/>
            <a:ext cx="9239272"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1" name="图片 10" descr="b35f29cc6b210364cc406750c88451a"/>
          <p:cNvPicPr>
            <a:picLocks noChangeAspect="1"/>
          </p:cNvPicPr>
          <p:nvPr/>
        </p:nvPicPr>
        <p:blipFill rotWithShape="1">
          <a:blip r:embed="rId2" cstate="print">
            <a:clrChange>
              <a:clrFrom>
                <a:srgbClr val="FFFFFF"/>
              </a:clrFrom>
              <a:clrTo>
                <a:srgbClr val="FFFFFF">
                  <a:alpha val="0"/>
                </a:srgbClr>
              </a:clrTo>
            </a:clrChange>
          </a:blip>
          <a:srcRect r="65707" b="1368"/>
          <a:stretch>
            <a:fillRect/>
          </a:stretch>
        </p:blipFill>
        <p:spPr>
          <a:xfrm>
            <a:off x="9048771" y="6048376"/>
            <a:ext cx="753533" cy="809625"/>
          </a:xfrm>
          <a:prstGeom prst="rect">
            <a:avLst/>
          </a:prstGeom>
        </p:spPr>
      </p:pic>
      <p:pic>
        <p:nvPicPr>
          <p:cNvPr id="12" name="图片 11" descr="b35f29cc6b210364cc406750c88451a"/>
          <p:cNvPicPr>
            <a:picLocks noChangeAspect="1"/>
          </p:cNvPicPr>
          <p:nvPr/>
        </p:nvPicPr>
        <p:blipFill rotWithShape="1">
          <a:blip r:embed="rId3" cstate="print">
            <a:clrChange>
              <a:clrFrom>
                <a:srgbClr val="FFFFFF"/>
              </a:clrFrom>
              <a:clrTo>
                <a:srgbClr val="FFFFFF">
                  <a:alpha val="0"/>
                </a:srgbClr>
              </a:clrTo>
            </a:clrChange>
          </a:blip>
          <a:srcRect l="31403" t="14329" b="9086"/>
          <a:stretch>
            <a:fillRect/>
          </a:stretch>
        </p:blipFill>
        <p:spPr>
          <a:xfrm>
            <a:off x="9664701" y="6096872"/>
            <a:ext cx="2527300" cy="761128"/>
          </a:xfrm>
          <a:prstGeom prst="rect">
            <a:avLst/>
          </a:prstGeom>
        </p:spPr>
      </p:pic>
      <p:sp>
        <p:nvSpPr>
          <p:cNvPr id="15" name="TextBox 14"/>
          <p:cNvSpPr txBox="1"/>
          <p:nvPr/>
        </p:nvSpPr>
        <p:spPr>
          <a:xfrm>
            <a:off x="571461" y="928671"/>
            <a:ext cx="10999427" cy="646331"/>
          </a:xfrm>
          <a:prstGeom prst="rect">
            <a:avLst/>
          </a:prstGeom>
          <a:noFill/>
        </p:spPr>
        <p:txBody>
          <a:bodyPr wrap="square" rtlCol="0">
            <a:spAutoFit/>
          </a:bodyPr>
          <a:lstStyle/>
          <a:p>
            <a:pPr marL="0" marR="0" lvl="0" indent="0" defTabSz="914400" eaLnBrk="0" latinLnBrk="0" hangingPunct="0">
              <a:lnSpc>
                <a:spcPct val="100000"/>
              </a:lnSpc>
              <a:buClrTx/>
              <a:buSzTx/>
              <a:buFontTx/>
              <a:buNone/>
              <a:defRPr/>
            </a:pPr>
            <a:r>
              <a:rPr lang="zh-CN" altLang="en-US" sz="3600" b="1" dirty="0">
                <a:solidFill>
                  <a:schemeClr val="tx2"/>
                </a:solidFill>
                <a:latin typeface="+mj-lt"/>
                <a:ea typeface="+mj-ea"/>
                <a:cs typeface="+mj-cs"/>
              </a:rPr>
              <a:t>普通病区设立单间病房作为缓冲病房</a:t>
            </a:r>
            <a:endParaRPr lang="zh-CN" altLang="en-US" sz="3600" b="1" dirty="0">
              <a:solidFill>
                <a:schemeClr val="tx2"/>
              </a:solidFill>
              <a:latin typeface="+mj-lt"/>
              <a:ea typeface="+mj-ea"/>
              <a:cs typeface="+mj-cs"/>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251" y="1857364"/>
            <a:ext cx="5540717" cy="4234792"/>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761963" y="1857365"/>
            <a:ext cx="5048285" cy="4143404"/>
          </a:xfrm>
          <a:prstGeom prst="rect">
            <a:avLst/>
          </a:prstGeom>
          <a:noFill/>
          <a:ln w="9525">
            <a:noFill/>
            <a:miter lim="800000"/>
            <a:headEnd/>
            <a:tailEnd/>
          </a:ln>
          <a:effec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六、个人防护</a:t>
            </a:r>
            <a:endParaRPr lang="zh-CN" altLang="en-US" dirty="0"/>
          </a:p>
        </p:txBody>
      </p:sp>
      <p:sp>
        <p:nvSpPr>
          <p:cNvPr id="3" name="内容占位符 2"/>
          <p:cNvSpPr>
            <a:spLocks noGrp="1"/>
          </p:cNvSpPr>
          <p:nvPr>
            <p:ph idx="1"/>
          </p:nvPr>
        </p:nvSpPr>
        <p:spPr>
          <a:xfrm>
            <a:off x="285709" y="1571612"/>
            <a:ext cx="11239579" cy="4525962"/>
          </a:xfrm>
        </p:spPr>
        <p:txBody>
          <a:bodyPr/>
          <a:lstStyle/>
          <a:p>
            <a:r>
              <a:rPr lang="en-US" altLang="zh-CN" sz="2400" dirty="0" smtClean="0"/>
              <a:t>1</a:t>
            </a:r>
            <a:r>
              <a:rPr lang="zh-CN" altLang="en-US" sz="2400" dirty="0" smtClean="0"/>
              <a:t>、医疗机构应进行个人防护全员培训，提高防护意识，熟练掌握新冠肺炎防治基本知识、方法与技能。</a:t>
            </a:r>
            <a:endParaRPr lang="zh-CN" altLang="en-US" sz="2400" dirty="0" smtClean="0"/>
          </a:p>
          <a:p>
            <a:r>
              <a:rPr lang="en-US" altLang="zh-CN" sz="2400" dirty="0" smtClean="0"/>
              <a:t>2</a:t>
            </a:r>
            <a:r>
              <a:rPr lang="zh-CN" altLang="en-US" sz="2400" dirty="0" smtClean="0"/>
              <a:t>、规范消毒、隔离和防护工作；储备质量合格、数量充足的防护物资。</a:t>
            </a:r>
            <a:endParaRPr lang="zh-CN" altLang="en-US" sz="2400" dirty="0" smtClean="0"/>
          </a:p>
          <a:p>
            <a:r>
              <a:rPr lang="en-US" altLang="zh-CN" sz="2400" dirty="0" smtClean="0"/>
              <a:t>3</a:t>
            </a:r>
            <a:r>
              <a:rPr lang="zh-CN" altLang="en-US" sz="2400" dirty="0" smtClean="0"/>
              <a:t>、根据不同工作岗位暴露风险的差异，根据有关文件要求选择防护用品，并根据风险评估适当调整。</a:t>
            </a:r>
            <a:endParaRPr lang="zh-CN" altLang="en-US" sz="2400" dirty="0" smtClean="0"/>
          </a:p>
          <a:p>
            <a:r>
              <a:rPr lang="en-US" altLang="zh-CN" sz="2400" dirty="0" smtClean="0"/>
              <a:t>4</a:t>
            </a:r>
            <a:r>
              <a:rPr lang="zh-CN" altLang="en-US" sz="2400" dirty="0" smtClean="0"/>
              <a:t>、医用外科口罩、医用防护口罩、护目镜、隔离衣等防护用品被病人血液、体液、分泌物等污染时应当及时更换</a:t>
            </a:r>
            <a:endParaRPr lang="zh-CN" altLang="en-US" sz="2400" dirty="0" smtClean="0"/>
          </a:p>
          <a:p>
            <a:r>
              <a:rPr lang="en-US" altLang="zh-CN" sz="2400" dirty="0" smtClean="0"/>
              <a:t>5</a:t>
            </a:r>
            <a:r>
              <a:rPr lang="zh-CN" altLang="en-US" sz="2400" dirty="0" smtClean="0"/>
              <a:t>、按</a:t>
            </a:r>
            <a:r>
              <a:rPr lang="en-US" altLang="zh-CN" sz="2400" dirty="0" smtClean="0"/>
              <a:t>《</a:t>
            </a:r>
            <a:r>
              <a:rPr lang="zh-CN" altLang="en-US" sz="2400" dirty="0" smtClean="0"/>
              <a:t>医务人员手卫生规范</a:t>
            </a:r>
            <a:r>
              <a:rPr lang="en-US" altLang="zh-CN" sz="2400" dirty="0" smtClean="0"/>
              <a:t>》</a:t>
            </a:r>
            <a:r>
              <a:rPr lang="zh-CN" altLang="en-US" sz="2400" dirty="0" smtClean="0"/>
              <a:t>要求实施手卫生，戴手套前应当洗手，脱去手套或隔离服后应当立即流动水洗手。</a:t>
            </a:r>
            <a:endParaRPr lang="zh-CN" altLang="en-US" sz="2400" dirty="0" smtClean="0"/>
          </a:p>
          <a:p>
            <a:r>
              <a:rPr lang="en-US" altLang="zh-CN" sz="2400" dirty="0" smtClean="0"/>
              <a:t>6</a:t>
            </a:r>
            <a:r>
              <a:rPr lang="zh-CN" altLang="en-US" sz="2400" dirty="0" smtClean="0"/>
              <a:t>、医务人员应按照医疗机构规定的防护用品穿脱流程在指定的区域穿脱防护用品，并进行个人卫生处置。</a:t>
            </a:r>
            <a:endParaRPr lang="zh-CN" altLang="en-US" sz="2400" dirty="0" smtClean="0"/>
          </a:p>
          <a:p>
            <a:endParaRPr lang="zh-CN" altLang="en-US" sz="2400" dirty="0" smtClean="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领导5.jpg"/>
          <p:cNvPicPr>
            <a:picLocks noGrp="1" noChangeAspect="1"/>
          </p:cNvPicPr>
          <p:nvPr>
            <p:ph idx="1"/>
          </p:nvPr>
        </p:nvPicPr>
        <p:blipFill>
          <a:blip r:embed="rId1"/>
          <a:stretch>
            <a:fillRect/>
          </a:stretch>
        </p:blipFill>
        <p:spPr>
          <a:xfrm>
            <a:off x="2832409" y="557561"/>
            <a:ext cx="6400801" cy="5579813"/>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七、清洁与消毒</a:t>
            </a:r>
            <a:endParaRPr lang="zh-CN" altLang="en-US" dirty="0"/>
          </a:p>
        </p:txBody>
      </p:sp>
      <p:sp>
        <p:nvSpPr>
          <p:cNvPr id="3" name="内容占位符 2"/>
          <p:cNvSpPr>
            <a:spLocks noGrp="1"/>
          </p:cNvSpPr>
          <p:nvPr>
            <p:ph idx="1"/>
          </p:nvPr>
        </p:nvSpPr>
        <p:spPr>
          <a:xfrm>
            <a:off x="571461" y="1285860"/>
            <a:ext cx="10972800" cy="4525962"/>
          </a:xfrm>
        </p:spPr>
        <p:txBody>
          <a:bodyPr/>
          <a:lstStyle/>
          <a:p>
            <a:r>
              <a:rPr lang="en-US" altLang="zh-CN" sz="2400" dirty="0" smtClean="0"/>
              <a:t>1</a:t>
            </a:r>
            <a:r>
              <a:rPr lang="zh-CN" altLang="en-US" sz="2400" dirty="0" smtClean="0"/>
              <a:t>、严格执行医院环境清洁与消毒制度，有明显污染的情况下，应先去污，再实施消毒；消毒可选用</a:t>
            </a:r>
            <a:r>
              <a:rPr lang="en-US" altLang="zh-CN" sz="2400" dirty="0" smtClean="0"/>
              <a:t>500mg/L</a:t>
            </a:r>
            <a:r>
              <a:rPr lang="zh-CN" altLang="en-US" sz="2400" dirty="0" smtClean="0"/>
              <a:t>含氯消毒液，或采用同等杀灭微生物效果的消毒剂。</a:t>
            </a:r>
            <a:endParaRPr lang="zh-CN" altLang="en-US" sz="2400" dirty="0" smtClean="0"/>
          </a:p>
          <a:p>
            <a:r>
              <a:rPr lang="en-US" altLang="zh-CN" sz="2400" dirty="0" smtClean="0"/>
              <a:t>2</a:t>
            </a:r>
            <a:r>
              <a:rPr lang="zh-CN" altLang="en-US" sz="2400" dirty="0" smtClean="0"/>
              <a:t>、预防消毒与随时消毒相结合，医疗区域预防消毒至少</a:t>
            </a:r>
            <a:r>
              <a:rPr lang="en-US" altLang="zh-CN" sz="2400" dirty="0" smtClean="0"/>
              <a:t>1</a:t>
            </a:r>
            <a:r>
              <a:rPr lang="zh-CN" altLang="en-US" sz="2400" dirty="0" smtClean="0"/>
              <a:t>次</a:t>
            </a:r>
            <a:r>
              <a:rPr lang="en-US" altLang="zh-CN" sz="2400" dirty="0" smtClean="0"/>
              <a:t>/</a:t>
            </a:r>
            <a:r>
              <a:rPr lang="zh-CN" altLang="en-US" sz="2400" dirty="0" smtClean="0"/>
              <a:t>天，中高风险区域至少</a:t>
            </a:r>
            <a:r>
              <a:rPr lang="en-US" altLang="zh-CN" sz="2400" dirty="0" smtClean="0"/>
              <a:t>2</a:t>
            </a:r>
            <a:r>
              <a:rPr lang="zh-CN" altLang="en-US" sz="2400" dirty="0" smtClean="0"/>
              <a:t>次</a:t>
            </a:r>
            <a:r>
              <a:rPr lang="en-US" altLang="zh-CN" sz="2400" dirty="0" smtClean="0"/>
              <a:t>/</a:t>
            </a:r>
            <a:r>
              <a:rPr lang="zh-CN" altLang="en-US" sz="2400" dirty="0" smtClean="0"/>
              <a:t>天；有明显污染随时消毒。</a:t>
            </a:r>
            <a:endParaRPr lang="zh-CN" altLang="en-US" sz="2400" dirty="0" smtClean="0"/>
          </a:p>
          <a:p>
            <a:r>
              <a:rPr lang="en-US" altLang="zh-CN" sz="2400" dirty="0" smtClean="0"/>
              <a:t>3</a:t>
            </a:r>
            <a:r>
              <a:rPr lang="zh-CN" altLang="en-US" sz="2400" dirty="0" smtClean="0"/>
              <a:t>、高频接触的物体表面应增加消毒频次。</a:t>
            </a:r>
            <a:endParaRPr lang="zh-CN" altLang="en-US" sz="2400" dirty="0" smtClean="0"/>
          </a:p>
          <a:p>
            <a:r>
              <a:rPr lang="en-US" altLang="zh-CN" sz="2400" dirty="0" smtClean="0"/>
              <a:t>4</a:t>
            </a:r>
            <a:r>
              <a:rPr lang="zh-CN" altLang="en-US" sz="2400" dirty="0" smtClean="0"/>
              <a:t>、病人一旦出院或转科，应立即对病房或病人区域进行环境终末清洁与消毒工作，有效阻断病原微生物传播。</a:t>
            </a:r>
            <a:endParaRPr lang="zh-CN" altLang="en-US" sz="2400" dirty="0" smtClean="0"/>
          </a:p>
          <a:p>
            <a:r>
              <a:rPr lang="en-US" altLang="zh-CN" sz="2400" dirty="0" smtClean="0"/>
              <a:t>5</a:t>
            </a:r>
            <a:r>
              <a:rPr lang="zh-CN" altLang="en-US" sz="2400" dirty="0" smtClean="0"/>
              <a:t>、必要时可采取强化的终末消毒措施，即可以在上述清洁与消毒措施</a:t>
            </a:r>
            <a:r>
              <a:rPr lang="zh-CN" altLang="en-US" dirty="0" smtClean="0"/>
              <a:t>基础上，</a:t>
            </a:r>
            <a:r>
              <a:rPr lang="zh-CN" altLang="en-US" sz="2400" dirty="0" smtClean="0"/>
              <a:t>采用过氧化氢汽（气）化</a:t>
            </a:r>
            <a:r>
              <a:rPr lang="en-US" altLang="zh-CN" sz="2400" dirty="0" smtClean="0"/>
              <a:t>/</a:t>
            </a:r>
            <a:r>
              <a:rPr lang="zh-CN" altLang="en-US" sz="2400" dirty="0" smtClean="0"/>
              <a:t>雾化消毒，或紫外线辐照设备消毒，或采用同等杀灭微生物效果的消毒方法，按产品的使用说明进行消毒。</a:t>
            </a:r>
            <a:endParaRPr lang="zh-CN" altLang="en-US" sz="2400" dirty="0" smtClean="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6712" y="1000108"/>
            <a:ext cx="10972800" cy="4525962"/>
          </a:xfrm>
        </p:spPr>
        <p:txBody>
          <a:bodyPr/>
          <a:lstStyle/>
          <a:p>
            <a:r>
              <a:rPr lang="en-US" altLang="zh-CN" sz="2400" dirty="0" smtClean="0"/>
              <a:t>6</a:t>
            </a:r>
            <a:r>
              <a:rPr lang="zh-CN" altLang="en-US" sz="2400" dirty="0" smtClean="0"/>
              <a:t>、发现疑似或确诊新冠肺炎病人时，在病人离开该环境后，应对病人所处周围环境的物体表面、地面进行清洁与消毒，消毒可选用</a:t>
            </a:r>
            <a:r>
              <a:rPr lang="en-US" altLang="zh-CN" sz="2400" dirty="0" smtClean="0"/>
              <a:t>1000mg/L</a:t>
            </a:r>
            <a:r>
              <a:rPr lang="zh-CN" altLang="en-US" sz="2400" dirty="0" smtClean="0"/>
              <a:t>含氯消毒液至少作用</a:t>
            </a:r>
            <a:r>
              <a:rPr lang="en-US" altLang="zh-CN" sz="2400" dirty="0" smtClean="0"/>
              <a:t>30</a:t>
            </a:r>
            <a:r>
              <a:rPr lang="zh-CN" altLang="en-US" sz="2400" dirty="0" smtClean="0"/>
              <a:t>分钟，或采用同等杀灭微生物效果的消毒剂。</a:t>
            </a:r>
            <a:endParaRPr lang="zh-CN" altLang="en-US" sz="2400" dirty="0" smtClean="0"/>
          </a:p>
          <a:p>
            <a:r>
              <a:rPr lang="en-US" altLang="zh-CN" sz="2400" dirty="0" smtClean="0"/>
              <a:t>7</a:t>
            </a:r>
            <a:r>
              <a:rPr lang="zh-CN" altLang="en-US" sz="2400" dirty="0" smtClean="0"/>
              <a:t>、有可见污染物时，应先使用一次性吸水材料清除污染物，再用</a:t>
            </a:r>
            <a:r>
              <a:rPr lang="en-US" altLang="zh-CN" sz="2400" dirty="0" smtClean="0"/>
              <a:t>1000mg/L</a:t>
            </a:r>
            <a:r>
              <a:rPr lang="zh-CN" altLang="en-US" sz="2400" dirty="0" smtClean="0"/>
              <a:t>的含氯消毒液或</a:t>
            </a:r>
            <a:r>
              <a:rPr lang="en-US" altLang="zh-CN" sz="2400" dirty="0" smtClean="0"/>
              <a:t>500mg/L</a:t>
            </a:r>
            <a:r>
              <a:rPr lang="zh-CN" altLang="en-US" sz="2400" dirty="0" smtClean="0"/>
              <a:t>的二氧化氯消毒剂等进行擦拭消毒，作用</a:t>
            </a:r>
            <a:r>
              <a:rPr lang="en-US" altLang="zh-CN" sz="2400" dirty="0" smtClean="0"/>
              <a:t>30</a:t>
            </a:r>
            <a:r>
              <a:rPr lang="zh-CN" altLang="en-US" sz="2400" dirty="0" smtClean="0"/>
              <a:t>分钟；或使用具有吸附消毒一次性完成的消毒物品。</a:t>
            </a:r>
            <a:endParaRPr lang="en-US" altLang="zh-CN" sz="2400" dirty="0" smtClean="0"/>
          </a:p>
          <a:p>
            <a:r>
              <a:rPr lang="en-US" altLang="zh-CN" sz="2400" dirty="0" smtClean="0"/>
              <a:t>8</a:t>
            </a:r>
            <a:r>
              <a:rPr lang="zh-CN" altLang="en-US" sz="2400" dirty="0" smtClean="0"/>
              <a:t>、疑似或留观病人应单间隔离，并通风良好，可采取排风（包括自然通风和机械排风），也可采用人机共存的空气消毒机进行空气消毒。</a:t>
            </a:r>
            <a:endParaRPr lang="zh-CN" altLang="en-US" sz="2400" dirty="0" smtClean="0"/>
          </a:p>
          <a:p>
            <a:r>
              <a:rPr lang="en-US" altLang="zh-CN" sz="2400" dirty="0" smtClean="0"/>
              <a:t>9</a:t>
            </a:r>
            <a:r>
              <a:rPr lang="zh-CN" altLang="en-US" sz="2400" dirty="0" smtClean="0"/>
              <a:t>、终末消毒，可使用过氧化氢汽（气）化</a:t>
            </a:r>
            <a:r>
              <a:rPr lang="en-US" altLang="zh-CN" sz="2400" dirty="0" smtClean="0"/>
              <a:t>/</a:t>
            </a:r>
            <a:r>
              <a:rPr lang="zh-CN" altLang="en-US" sz="2400" dirty="0" smtClean="0"/>
              <a:t>雾化等空气消毒设备进行空气消毒。</a:t>
            </a:r>
            <a:endParaRPr lang="zh-CN" altLang="en-US" sz="2400" dirty="0" smtClean="0"/>
          </a:p>
          <a:p>
            <a:r>
              <a:rPr lang="en-US" altLang="zh-CN" sz="2400" dirty="0" smtClean="0"/>
              <a:t>10</a:t>
            </a:r>
            <a:r>
              <a:rPr lang="zh-CN" altLang="en-US" sz="2400" dirty="0" smtClean="0"/>
              <a:t>、负压隔离病房，在保证有效换气次数的前提下，不必额外增加空气消毒措施。</a:t>
            </a:r>
            <a:endParaRPr lang="zh-CN" altLang="en-US" sz="2400" dirty="0" smtClean="0"/>
          </a:p>
          <a:p>
            <a:endParaRPr lang="zh-CN" altLang="en-US" dirty="0" smtClean="0"/>
          </a:p>
          <a:p>
            <a:endParaRPr lang="zh-CN" altLang="en-US"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八、核酸检测</a:t>
            </a:r>
            <a:endParaRPr lang="zh-CN" altLang="en-US" dirty="0"/>
          </a:p>
        </p:txBody>
      </p:sp>
      <p:sp>
        <p:nvSpPr>
          <p:cNvPr id="3" name="内容占位符 2"/>
          <p:cNvSpPr>
            <a:spLocks noGrp="1"/>
          </p:cNvSpPr>
          <p:nvPr>
            <p:ph idx="1"/>
          </p:nvPr>
        </p:nvSpPr>
        <p:spPr>
          <a:xfrm>
            <a:off x="571461" y="1500174"/>
            <a:ext cx="10972800" cy="4525962"/>
          </a:xfrm>
        </p:spPr>
        <p:txBody>
          <a:bodyPr/>
          <a:lstStyle/>
          <a:p>
            <a:r>
              <a:rPr lang="en-US" altLang="zh-CN" sz="2400" dirty="0" smtClean="0"/>
              <a:t>1</a:t>
            </a:r>
            <a:r>
              <a:rPr lang="zh-CN" altLang="en-US" sz="2400" dirty="0" smtClean="0"/>
              <a:t>、规范设置门急诊核酸采样点和其他呼吸道标本采样点</a:t>
            </a:r>
            <a:endParaRPr lang="zh-CN" altLang="en-US" sz="2400" dirty="0" smtClean="0"/>
          </a:p>
          <a:p>
            <a:r>
              <a:rPr lang="en-US" altLang="zh-CN" sz="2400" dirty="0" smtClean="0"/>
              <a:t>2</a:t>
            </a:r>
            <a:r>
              <a:rPr lang="zh-CN" altLang="en-US" sz="2400" dirty="0" smtClean="0"/>
              <a:t>、医疗机构应选定通风良好的区域开展核酸采集工作。对其他采集痰液、呼吸道分泌物的操作，也应在通风良好的房间内或室外进行，避免在门诊大厅、候诊区等区域采集呼吸道标本。</a:t>
            </a:r>
            <a:endParaRPr lang="zh-CN" altLang="en-US" sz="2400" dirty="0" smtClean="0"/>
          </a:p>
          <a:p>
            <a:r>
              <a:rPr lang="en-US" altLang="zh-CN" sz="2400" dirty="0" smtClean="0"/>
              <a:t>3</a:t>
            </a:r>
            <a:r>
              <a:rPr lang="zh-CN" altLang="en-US" sz="2400" dirty="0" smtClean="0"/>
              <a:t>、采样人员防护装备要求：</a:t>
            </a:r>
            <a:r>
              <a:rPr lang="en-US" altLang="zh-CN" sz="2400" dirty="0" smtClean="0"/>
              <a:t>N95</a:t>
            </a:r>
            <a:r>
              <a:rPr lang="zh-CN" altLang="en-US" sz="2400" dirty="0" smtClean="0"/>
              <a:t>及以上防护口罩、护目镜、防护服、乳胶手套、防水靴套；如果接触病人血液、体液、分泌物或排泄物，戴双层乳胶手套；手套被污染时，及时更换外层乳胶手套。</a:t>
            </a:r>
            <a:endParaRPr lang="zh-CN" altLang="en-US" sz="2400" dirty="0" smtClean="0"/>
          </a:p>
          <a:p>
            <a:r>
              <a:rPr lang="en-US" altLang="zh-CN" sz="2400" dirty="0" smtClean="0"/>
              <a:t>4</a:t>
            </a:r>
            <a:r>
              <a:rPr lang="zh-CN" altLang="en-US" sz="2400" dirty="0" smtClean="0"/>
              <a:t>、每采一个人应当进行严格手消毒或更换手套。</a:t>
            </a:r>
            <a:endParaRPr lang="zh-CN" altLang="en-US" sz="2400" dirty="0" smtClean="0"/>
          </a:p>
          <a:p>
            <a:r>
              <a:rPr lang="en-US" altLang="zh-CN" sz="2400" dirty="0" smtClean="0"/>
              <a:t>5</a:t>
            </a:r>
            <a:r>
              <a:rPr lang="zh-CN" altLang="en-US" sz="2400" dirty="0" smtClean="0"/>
              <a:t>、标本接收人员的个人防护按采样人员防护装备执行。</a:t>
            </a:r>
            <a:endParaRPr lang="zh-CN" altLang="en-US" sz="2400" dirty="0" smtClean="0"/>
          </a:p>
          <a:p>
            <a:endParaRPr lang="zh-CN" altLang="en-US"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39970" y="3429000"/>
            <a:ext cx="6342927" cy="3429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982" y="463824"/>
            <a:ext cx="4823452" cy="3213847"/>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434" y="463824"/>
            <a:ext cx="4661839" cy="3213847"/>
          </a:xfrm>
          <a:prstGeom prst="rect">
            <a:avLst/>
          </a:prstGeo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7979" y="289932"/>
            <a:ext cx="8636000" cy="1143000"/>
          </a:xfrm>
        </p:spPr>
        <p:txBody>
          <a:bodyPr/>
          <a:lstStyle/>
          <a:p>
            <a:r>
              <a:rPr lang="zh-CN" altLang="en-US" dirty="0" smtClean="0"/>
              <a:t>九、实验室生物安全</a:t>
            </a:r>
            <a:endParaRPr lang="zh-CN" altLang="en-US" dirty="0"/>
          </a:p>
        </p:txBody>
      </p:sp>
      <p:sp>
        <p:nvSpPr>
          <p:cNvPr id="3" name="内容占位符 2"/>
          <p:cNvSpPr>
            <a:spLocks noGrp="1"/>
          </p:cNvSpPr>
          <p:nvPr>
            <p:ph idx="1"/>
          </p:nvPr>
        </p:nvSpPr>
        <p:spPr>
          <a:xfrm>
            <a:off x="526857" y="2066797"/>
            <a:ext cx="11049077" cy="4311648"/>
          </a:xfrm>
        </p:spPr>
        <p:txBody>
          <a:bodyPr/>
          <a:lstStyle/>
          <a:p>
            <a:r>
              <a:rPr lang="en-US" altLang="zh-CN" sz="2400" dirty="0" smtClean="0"/>
              <a:t>1</a:t>
            </a:r>
            <a:r>
              <a:rPr lang="zh-CN" altLang="en-US" sz="2400" dirty="0" smtClean="0"/>
              <a:t>、新冠肺炎病毒核酸检测应在同时具备生物安全二级和</a:t>
            </a:r>
            <a:r>
              <a:rPr lang="en-US" altLang="zh-CN" sz="2400" dirty="0" smtClean="0"/>
              <a:t>PCR</a:t>
            </a:r>
            <a:r>
              <a:rPr lang="zh-CN" altLang="en-US" sz="2400" dirty="0" smtClean="0"/>
              <a:t>资质的实验室进行，执行三级实验室个人防护要求。</a:t>
            </a:r>
            <a:endParaRPr lang="zh-CN" altLang="en-US" sz="2400" dirty="0" smtClean="0"/>
          </a:p>
          <a:p>
            <a:r>
              <a:rPr lang="en-US" altLang="zh-CN" sz="2400" dirty="0" smtClean="0"/>
              <a:t>2</a:t>
            </a:r>
            <a:r>
              <a:rPr lang="zh-CN" altLang="en-US" sz="2400" dirty="0" smtClean="0"/>
              <a:t>、实验室配备个人防护用具，出口处设置手卫生、洗眼器和喷淋装置设施设备。</a:t>
            </a:r>
            <a:endParaRPr lang="zh-CN" altLang="en-US" sz="2400" dirty="0" smtClean="0"/>
          </a:p>
          <a:p>
            <a:r>
              <a:rPr lang="en-US" altLang="zh-CN" sz="2400" dirty="0" smtClean="0"/>
              <a:t>3</a:t>
            </a:r>
            <a:r>
              <a:rPr lang="zh-CN" altLang="en-US" sz="2400" dirty="0" smtClean="0"/>
              <a:t>、标本采集、运输按二类高致病性病原微生物管理，新冠肺炎病人各种拭子血样等生物样本和信息未经允许不得向任何机构和个人提供。</a:t>
            </a:r>
            <a:endParaRPr lang="zh-CN" altLang="en-US" sz="2400" dirty="0" smtClean="0"/>
          </a:p>
          <a:p>
            <a:r>
              <a:rPr lang="en-US" altLang="zh-CN" sz="2400" dirty="0" smtClean="0"/>
              <a:t>4</a:t>
            </a:r>
            <a:r>
              <a:rPr lang="zh-CN" altLang="en-US" sz="2400" dirty="0" smtClean="0"/>
              <a:t>、含病原体的标本和相关保存液进行压力蒸汽灭菌或者化学消毒处理。</a:t>
            </a:r>
            <a:endParaRPr lang="zh-CN" altLang="en-US" sz="2400" dirty="0" smtClean="0"/>
          </a:p>
          <a:p>
            <a:endParaRPr lang="zh-CN" altLang="en-US" sz="2400" dirty="0" smtClean="0"/>
          </a:p>
          <a:p>
            <a:endParaRPr lang="zh-CN" altLang="en-US" sz="2400" dirty="0" smtClean="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6712" y="1643050"/>
            <a:ext cx="10972800" cy="4525962"/>
          </a:xfrm>
        </p:spPr>
        <p:txBody>
          <a:bodyPr/>
          <a:lstStyle/>
          <a:p>
            <a:r>
              <a:rPr lang="en-US" altLang="zh-CN" dirty="0" smtClean="0"/>
              <a:t>5</a:t>
            </a:r>
            <a:r>
              <a:rPr lang="zh-CN" altLang="en-US" dirty="0" smtClean="0"/>
              <a:t>、新型冠状病毒毒株及其样本应由专人管理，准确记录。毒株和样本的来源、种类、数量，编号登记，采取有效措施确保毒株和样本的安全，严防发生误用、恶意使用、被盗、被抢、丟失、泄露等事件。</a:t>
            </a:r>
            <a:endParaRPr lang="en-US" altLang="zh-CN" dirty="0" smtClean="0"/>
          </a:p>
          <a:p>
            <a:r>
              <a:rPr lang="en-US" altLang="zh-CN" dirty="0" smtClean="0"/>
              <a:t>6</a:t>
            </a:r>
            <a:r>
              <a:rPr lang="zh-CN" altLang="en-US" dirty="0" smtClean="0"/>
              <a:t>、病原体的培养基、标本和菌种、毒种保存液等高危险废物，应当在产生地点进行压力蒸汽灭菌或者化学消毒处理，然后按照感染性废物收集处理</a:t>
            </a:r>
            <a:endParaRPr lang="zh-CN" altLang="en-US" dirty="0" smtClean="0"/>
          </a:p>
          <a:p>
            <a:endParaRPr lang="zh-CN" alt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9635" y="314300"/>
            <a:ext cx="8636000" cy="1143000"/>
          </a:xfrm>
        </p:spPr>
        <p:txBody>
          <a:bodyPr/>
          <a:lstStyle/>
          <a:p>
            <a:r>
              <a:rPr lang="zh-CN" altLang="en-US" dirty="0" smtClean="0"/>
              <a:t>一、基本要求</a:t>
            </a:r>
            <a:endParaRPr lang="zh-CN" altLang="en-US" dirty="0"/>
          </a:p>
        </p:txBody>
      </p:sp>
      <p:sp>
        <p:nvSpPr>
          <p:cNvPr id="3" name="内容占位符 2"/>
          <p:cNvSpPr>
            <a:spLocks noGrp="1"/>
          </p:cNvSpPr>
          <p:nvPr>
            <p:ph idx="1"/>
          </p:nvPr>
        </p:nvSpPr>
        <p:spPr>
          <a:xfrm>
            <a:off x="285709" y="2110699"/>
            <a:ext cx="11906291" cy="4383086"/>
          </a:xfrm>
        </p:spPr>
        <p:txBody>
          <a:bodyPr/>
          <a:lstStyle/>
          <a:p>
            <a:r>
              <a:rPr lang="en-US" altLang="zh-CN" dirty="0" smtClean="0"/>
              <a:t>1</a:t>
            </a:r>
            <a:r>
              <a:rPr lang="zh-CN" altLang="en-US" dirty="0" smtClean="0"/>
              <a:t>、制定新冠病毒肺炎感染防控方案。</a:t>
            </a:r>
            <a:endParaRPr lang="zh-CN" altLang="en-US" dirty="0" smtClean="0"/>
          </a:p>
          <a:p>
            <a:r>
              <a:rPr lang="en-US" altLang="zh-CN" dirty="0" smtClean="0"/>
              <a:t>2</a:t>
            </a:r>
            <a:r>
              <a:rPr lang="zh-CN" altLang="en-US" dirty="0" smtClean="0"/>
              <a:t>、医院感染管理三级组织建设完整，人员设置符合要求。</a:t>
            </a:r>
            <a:endParaRPr lang="en-US" altLang="zh-CN" dirty="0" smtClean="0"/>
          </a:p>
          <a:p>
            <a:r>
              <a:rPr lang="en-US" altLang="zh-CN" dirty="0" smtClean="0"/>
              <a:t>3</a:t>
            </a:r>
            <a:r>
              <a:rPr lang="zh-CN" altLang="en-US" dirty="0" smtClean="0"/>
              <a:t>、建立感控督导员制度，有督导员名单，开展全院督导员培训。</a:t>
            </a:r>
            <a:endParaRPr lang="en-US" altLang="zh-CN" dirty="0" smtClean="0"/>
          </a:p>
          <a:p>
            <a:r>
              <a:rPr lang="en-US" altLang="zh-CN" dirty="0" smtClean="0"/>
              <a:t>4</a:t>
            </a:r>
            <a:r>
              <a:rPr lang="zh-CN" altLang="en-US" dirty="0" smtClean="0"/>
              <a:t>、制定医疗机构内的督查计划，按计划开展监测，按时进行新冠常态化监测数据上报。</a:t>
            </a:r>
            <a:endParaRPr lang="en-US" altLang="zh-CN" dirty="0" smtClean="0"/>
          </a:p>
          <a:p>
            <a:r>
              <a:rPr lang="en-US" altLang="zh-CN" dirty="0" smtClean="0"/>
              <a:t>5</a:t>
            </a:r>
            <a:r>
              <a:rPr lang="zh-CN" altLang="en-US" dirty="0" smtClean="0"/>
              <a:t>、科室督导员是否督查本科室防控制度落实情况，定期上报院感科。</a:t>
            </a:r>
            <a:endParaRPr lang="zh-CN" altLang="en-US" dirty="0" smtClean="0"/>
          </a:p>
          <a:p>
            <a:r>
              <a:rPr lang="en-US" altLang="zh-CN" dirty="0" smtClean="0"/>
              <a:t>6</a:t>
            </a:r>
            <a:r>
              <a:rPr lang="zh-CN" altLang="en-US" dirty="0" smtClean="0"/>
              <a:t>、按时上报常规医院感染管理监测评估指标上报数据完整。</a:t>
            </a:r>
            <a:endParaRPr lang="en-US" altLang="zh-CN" dirty="0" smtClean="0"/>
          </a:p>
          <a:p>
            <a:endParaRPr lang="zh-CN" altLang="en-US" dirty="0" smtClean="0"/>
          </a:p>
          <a:p>
            <a:endParaRPr lang="zh-CN" altLang="en-US"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十、尸体处理</a:t>
            </a:r>
            <a:endParaRPr lang="zh-CN" altLang="en-US" dirty="0"/>
          </a:p>
        </p:txBody>
      </p:sp>
      <p:sp>
        <p:nvSpPr>
          <p:cNvPr id="3" name="内容占位符 2"/>
          <p:cNvSpPr>
            <a:spLocks noGrp="1"/>
          </p:cNvSpPr>
          <p:nvPr>
            <p:ph idx="1"/>
          </p:nvPr>
        </p:nvSpPr>
        <p:spPr>
          <a:xfrm>
            <a:off x="571461" y="1357298"/>
            <a:ext cx="10972800" cy="4525962"/>
          </a:xfrm>
        </p:spPr>
        <p:txBody>
          <a:bodyPr/>
          <a:lstStyle/>
          <a:p>
            <a:r>
              <a:rPr lang="en-US" altLang="zh-CN" dirty="0" smtClean="0"/>
              <a:t>1</a:t>
            </a:r>
            <a:r>
              <a:rPr lang="zh-CN" altLang="en-US" dirty="0" smtClean="0"/>
              <a:t>、疑似或确诊病人死亡后，要尽量减少尸体移动和搬运，由经培训的工作人员在严密防护下及时处理。</a:t>
            </a:r>
            <a:endParaRPr lang="zh-CN" altLang="en-US" dirty="0" smtClean="0"/>
          </a:p>
          <a:p>
            <a:r>
              <a:rPr lang="en-US" altLang="zh-CN" dirty="0" smtClean="0"/>
              <a:t>2</a:t>
            </a:r>
            <a:r>
              <a:rPr lang="zh-CN" altLang="en-US" dirty="0" smtClean="0"/>
              <a:t>、用有效氯</a:t>
            </a:r>
            <a:r>
              <a:rPr lang="en-US" altLang="zh-CN" dirty="0" smtClean="0"/>
              <a:t>3000mg/L</a:t>
            </a:r>
            <a:r>
              <a:rPr lang="zh-CN" altLang="en-US" dirty="0" smtClean="0"/>
              <a:t>～</a:t>
            </a:r>
            <a:r>
              <a:rPr lang="en-US" altLang="zh-CN" dirty="0" smtClean="0"/>
              <a:t>5000mg/L</a:t>
            </a:r>
            <a:r>
              <a:rPr lang="zh-CN" altLang="en-US" dirty="0" smtClean="0"/>
              <a:t>的含氯消毒剂或</a:t>
            </a:r>
            <a:r>
              <a:rPr lang="en-US" altLang="zh-CN" dirty="0" smtClean="0"/>
              <a:t>0.5%</a:t>
            </a:r>
            <a:r>
              <a:rPr lang="zh-CN" altLang="en-US" dirty="0" smtClean="0"/>
              <a:t>过氧乙酸的棉球或纱布填塞尸体口、鼻、耳、肛门、气管切开处等所有开放通道或创口；用浸有消毒液的双层布单包裹尸体，装入双层尸体袋中，由专用车辆直接送至指定地点尽快火化。</a:t>
            </a:r>
            <a:endParaRPr lang="zh-CN" altLang="en-US" dirty="0" smtClean="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十一、医疗废物</a:t>
            </a:r>
            <a:endParaRPr lang="zh-CN" altLang="en-US" dirty="0"/>
          </a:p>
        </p:txBody>
      </p:sp>
      <p:sp>
        <p:nvSpPr>
          <p:cNvPr id="3" name="内容占位符 2"/>
          <p:cNvSpPr>
            <a:spLocks noGrp="1"/>
          </p:cNvSpPr>
          <p:nvPr>
            <p:ph idx="1"/>
          </p:nvPr>
        </p:nvSpPr>
        <p:spPr>
          <a:xfrm>
            <a:off x="571461" y="1643050"/>
            <a:ext cx="10972800" cy="4597400"/>
          </a:xfrm>
        </p:spPr>
        <p:txBody>
          <a:bodyPr/>
          <a:lstStyle/>
          <a:p>
            <a:r>
              <a:rPr lang="en-US" altLang="zh-CN" sz="2400" dirty="0" smtClean="0"/>
              <a:t>1</a:t>
            </a:r>
            <a:r>
              <a:rPr lang="zh-CN" altLang="en-US" sz="2400" dirty="0" smtClean="0"/>
              <a:t>、医疗废物收集桶为脚踩式并带盖</a:t>
            </a:r>
            <a:endParaRPr lang="zh-CN" altLang="en-US" sz="2400" dirty="0" smtClean="0"/>
          </a:p>
          <a:p>
            <a:r>
              <a:rPr lang="en-US" altLang="zh-CN" sz="2400" dirty="0" smtClean="0"/>
              <a:t>2</a:t>
            </a:r>
            <a:r>
              <a:rPr lang="zh-CN" altLang="en-US" sz="2400" dirty="0" smtClean="0"/>
              <a:t>、用医疗废物专用包装盛装医疗废物，采用鹅颈结式封口，分层封扎；离开污染区前对包装袋消毒或在其外面加套一层医疗废物包装袋</a:t>
            </a:r>
            <a:endParaRPr lang="zh-CN" altLang="en-US" sz="2400" dirty="0" smtClean="0"/>
          </a:p>
          <a:p>
            <a:r>
              <a:rPr lang="en-US" altLang="zh-CN" sz="2400" dirty="0" smtClean="0"/>
              <a:t>3</a:t>
            </a:r>
            <a:r>
              <a:rPr lang="zh-CN" altLang="en-US" sz="2400" dirty="0" smtClean="0"/>
              <a:t>、医疗废物标签标注：产生单位、产生部门、产生日期、类别，并在特别说明中标注“新冠肺炎处理</a:t>
            </a:r>
            <a:endParaRPr lang="zh-CN" altLang="en-US" sz="2400" dirty="0" smtClean="0"/>
          </a:p>
          <a:p>
            <a:r>
              <a:rPr lang="en-US" altLang="zh-CN" sz="2400" dirty="0" smtClean="0"/>
              <a:t>4</a:t>
            </a:r>
            <a:r>
              <a:rPr lang="zh-CN" altLang="en-US" sz="2400" dirty="0" smtClean="0"/>
              <a:t>、对于运送工具进行清洁和消毒</a:t>
            </a:r>
            <a:endParaRPr lang="zh-CN" altLang="en-US" sz="2400" dirty="0" smtClean="0"/>
          </a:p>
          <a:p>
            <a:r>
              <a:rPr lang="en-US" altLang="zh-CN" sz="2400" dirty="0" smtClean="0"/>
              <a:t>5</a:t>
            </a:r>
            <a:r>
              <a:rPr lang="zh-CN" altLang="en-US" sz="2400" dirty="0" smtClean="0"/>
              <a:t>、对医疗废物暂存地处消毒，每天两次</a:t>
            </a:r>
            <a:endParaRPr lang="zh-CN" altLang="en-US" sz="2400" dirty="0" smtClean="0"/>
          </a:p>
          <a:p>
            <a:r>
              <a:rPr lang="en-US" altLang="zh-CN" sz="2400" dirty="0" smtClean="0"/>
              <a:t>6</a:t>
            </a:r>
            <a:r>
              <a:rPr lang="zh-CN" altLang="en-US" sz="2400" dirty="0" smtClean="0"/>
              <a:t>、对“新冠肺炎”病例生活垃圾严格按照“新冠肺炎”医疗废物要求处理</a:t>
            </a:r>
            <a:endParaRPr lang="zh-CN" altLang="en-US" sz="2400" dirty="0" smtClean="0"/>
          </a:p>
          <a:p>
            <a:r>
              <a:rPr lang="en-US" altLang="zh-CN" sz="2400" dirty="0" smtClean="0"/>
              <a:t>7</a:t>
            </a:r>
            <a:r>
              <a:rPr lang="zh-CN" altLang="en-US" sz="2400" dirty="0" smtClean="0"/>
              <a:t>、医院产生的水污染物按标准进行排放</a:t>
            </a:r>
            <a:endParaRPr lang="zh-CN" altLang="en-US" sz="2400" dirty="0" smtClean="0"/>
          </a:p>
          <a:p>
            <a:endParaRPr lang="zh-CN" altLang="en-US" sz="2400" dirty="0" smtClean="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十二、院内公共场所</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、各部门人员错峰就餐、单位食堂实行分餐制，就餐时保持安全距离</a:t>
            </a:r>
            <a:endParaRPr lang="zh-CN" altLang="en-US" dirty="0" smtClean="0"/>
          </a:p>
          <a:p>
            <a:r>
              <a:rPr lang="en-US" altLang="zh-CN" dirty="0" smtClean="0"/>
              <a:t>2</a:t>
            </a:r>
            <a:r>
              <a:rPr lang="zh-CN" altLang="en-US" dirty="0" smtClean="0"/>
              <a:t>、对单位内部的各类公共区域，包括挂号窗口、收费窗口、食堂、超市、药店、自助银行、电梯间、医院值班室、公共卫生间、集体宿舍等，加强管理，定期消毒</a:t>
            </a:r>
            <a:endParaRPr lang="zh-CN" altLang="en-US" dirty="0" smtClean="0"/>
          </a:p>
          <a:p>
            <a:endParaRPr lang="zh-CN" alt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7979" y="642918"/>
            <a:ext cx="8636000" cy="642942"/>
          </a:xfrm>
        </p:spPr>
        <p:txBody>
          <a:bodyPr/>
          <a:lstStyle/>
          <a:p>
            <a:r>
              <a:rPr lang="zh-CN" altLang="en-US" dirty="0" smtClean="0"/>
              <a:t>十三、加强重点科室管理</a:t>
            </a:r>
            <a:br>
              <a:rPr lang="zh-CN" altLang="en-US" dirty="0" smtClean="0"/>
            </a:br>
            <a:endParaRPr lang="zh-CN" altLang="en-US" dirty="0"/>
          </a:p>
        </p:txBody>
      </p:sp>
      <p:sp>
        <p:nvSpPr>
          <p:cNvPr id="3" name="内容占位符 2"/>
          <p:cNvSpPr>
            <a:spLocks noGrp="1"/>
          </p:cNvSpPr>
          <p:nvPr>
            <p:ph idx="1"/>
          </p:nvPr>
        </p:nvSpPr>
        <p:spPr/>
        <p:txBody>
          <a:bodyPr/>
          <a:lstStyle/>
          <a:p>
            <a:r>
              <a:rPr lang="zh-CN" altLang="en-US" dirty="0" smtClean="0"/>
              <a:t>    新冠确诊或疑似病人因病情需要必须进行侵入性诊疗操作等可能产生气溶胶的情况时，重点部门如耳鼻喉科、眼科、口腔科、产房、儿科、血液透析室、重症监护室、手术室、内镜室等，医务人员按三级防护着装</a:t>
            </a:r>
            <a:r>
              <a:rPr lang="en-US" altLang="zh-CN" dirty="0" smtClean="0"/>
              <a:t>(</a:t>
            </a:r>
            <a:r>
              <a:rPr lang="zh-CN" altLang="en-US" dirty="0" smtClean="0"/>
              <a:t>正压头套或全面防护型呼吸防护器、穿防渗隔离衣或防护服、一次性乳胶手套或丁腈手套、鞋套等</a:t>
            </a:r>
            <a:r>
              <a:rPr lang="en-US" altLang="zh-CN" dirty="0" smtClean="0"/>
              <a:t>)</a:t>
            </a:r>
            <a:endParaRPr lang="zh-CN" altLang="en-US"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7979" y="0"/>
            <a:ext cx="8636000" cy="1143000"/>
          </a:xfrm>
        </p:spPr>
        <p:txBody>
          <a:bodyPr/>
          <a:lstStyle/>
          <a:p>
            <a:r>
              <a:rPr lang="zh-CN" altLang="en-US" dirty="0" smtClean="0"/>
              <a:t>十四、培训和宣传</a:t>
            </a:r>
            <a:endParaRPr lang="zh-CN" altLang="en-US" dirty="0"/>
          </a:p>
        </p:txBody>
      </p:sp>
      <p:sp>
        <p:nvSpPr>
          <p:cNvPr id="3" name="内容占位符 2"/>
          <p:cNvSpPr>
            <a:spLocks noGrp="1"/>
          </p:cNvSpPr>
          <p:nvPr>
            <p:ph idx="1"/>
          </p:nvPr>
        </p:nvSpPr>
        <p:spPr>
          <a:xfrm>
            <a:off x="285710" y="1071546"/>
            <a:ext cx="11715789" cy="4525962"/>
          </a:xfrm>
        </p:spPr>
        <p:txBody>
          <a:bodyPr/>
          <a:lstStyle/>
          <a:p>
            <a:r>
              <a:rPr lang="en-US" altLang="zh-CN" sz="2800" dirty="0" smtClean="0"/>
              <a:t>1</a:t>
            </a:r>
            <a:r>
              <a:rPr lang="zh-CN" altLang="en-US" sz="2800" dirty="0" smtClean="0"/>
              <a:t>、对全院职工定期开展多种形式的 “新冠肺炎”防控知识培训，及时传达国家、省、市最新规范指南技术指引最新要求，提倡网络培训，避免人员聚集。</a:t>
            </a:r>
            <a:endParaRPr lang="zh-CN" altLang="en-US" sz="2800" dirty="0" smtClean="0"/>
          </a:p>
          <a:p>
            <a:r>
              <a:rPr lang="en-US" altLang="zh-CN" sz="2800" dirty="0" smtClean="0"/>
              <a:t>2</a:t>
            </a:r>
            <a:r>
              <a:rPr lang="zh-CN" altLang="en-US" sz="2800" dirty="0" smtClean="0"/>
              <a:t>、全院职工掌握手卫生、正确佩戴口罩、咳嗽礼仪、个人防护等知识和技能。</a:t>
            </a:r>
            <a:endParaRPr lang="zh-CN" altLang="en-US" sz="2800" dirty="0" smtClean="0"/>
          </a:p>
          <a:p>
            <a:r>
              <a:rPr lang="en-US" altLang="zh-CN" sz="2800" dirty="0" smtClean="0"/>
              <a:t>3</a:t>
            </a:r>
            <a:r>
              <a:rPr lang="zh-CN" altLang="en-US" sz="2800" dirty="0" smtClean="0"/>
              <a:t>、推广健康生活方式，营造良好氛围，通过电子大屏、宣传横幅、宣传折页、病区病房张贴海报等方式宣传防控知识和健康生活理念。</a:t>
            </a:r>
            <a:endParaRPr lang="zh-CN" altLang="en-US" sz="2800" dirty="0" smtClean="0"/>
          </a:p>
          <a:p>
            <a:endParaRPr lang="zh-CN" altLang="en-US" dirty="0"/>
          </a:p>
        </p:txBody>
      </p:sp>
      <p:pic>
        <p:nvPicPr>
          <p:cNvPr id="2050" name="Picture 2"/>
          <p:cNvPicPr>
            <a:picLocks noChangeAspect="1" noChangeArrowheads="1"/>
          </p:cNvPicPr>
          <p:nvPr/>
        </p:nvPicPr>
        <p:blipFill>
          <a:blip r:embed="rId1" cstate="print"/>
          <a:srcRect l="2777" t="28126" b="49999"/>
          <a:stretch>
            <a:fillRect/>
          </a:stretch>
        </p:blipFill>
        <p:spPr bwMode="auto">
          <a:xfrm>
            <a:off x="8572518" y="4786322"/>
            <a:ext cx="3347689" cy="1787168"/>
          </a:xfrm>
          <a:prstGeom prst="rect">
            <a:avLst/>
          </a:prstGeom>
          <a:ln>
            <a:noFill/>
          </a:ln>
          <a:effectLst>
            <a:softEdge rad="112500"/>
          </a:effectLst>
        </p:spPr>
      </p:pic>
      <p:pic>
        <p:nvPicPr>
          <p:cNvPr id="7" name="图片 6" descr="28d032cdacfe3d3c321cfaa2b61c6b1.jpg"/>
          <p:cNvPicPr>
            <a:picLocks noChangeAspect="1"/>
          </p:cNvPicPr>
          <p:nvPr/>
        </p:nvPicPr>
        <p:blipFill>
          <a:blip r:embed="rId2"/>
          <a:srcRect l="1389" t="39909" r="1389" b="40950"/>
          <a:stretch>
            <a:fillRect/>
          </a:stretch>
        </p:blipFill>
        <p:spPr>
          <a:xfrm>
            <a:off x="4857741" y="4929198"/>
            <a:ext cx="2915499" cy="1571636"/>
          </a:xfrm>
          <a:prstGeom prst="rect">
            <a:avLst/>
          </a:prstGeom>
          <a:ln>
            <a:noFill/>
          </a:ln>
          <a:effectLst>
            <a:softEdge rad="112500"/>
          </a:effectLst>
        </p:spPr>
      </p:pic>
      <p:pic>
        <p:nvPicPr>
          <p:cNvPr id="9" name="图片 8" descr="f15d4e6e80d737c6b9e763d99f273bc.jpg"/>
          <p:cNvPicPr>
            <a:picLocks noChangeAspect="1"/>
          </p:cNvPicPr>
          <p:nvPr/>
        </p:nvPicPr>
        <p:blipFill>
          <a:blip r:embed="rId3" cstate="print"/>
          <a:srcRect l="3703" t="21874" r="6019" b="16667"/>
          <a:stretch>
            <a:fillRect/>
          </a:stretch>
        </p:blipFill>
        <p:spPr>
          <a:xfrm>
            <a:off x="857213" y="5000636"/>
            <a:ext cx="2857520" cy="1500198"/>
          </a:xfrm>
          <a:prstGeom prst="rect">
            <a:avLst/>
          </a:prstGeom>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十五、健康管理</a:t>
            </a:r>
            <a:endParaRPr lang="zh-CN" altLang="en-US" dirty="0"/>
          </a:p>
        </p:txBody>
      </p:sp>
      <p:sp>
        <p:nvSpPr>
          <p:cNvPr id="3" name="内容占位符 2"/>
          <p:cNvSpPr>
            <a:spLocks noGrp="1"/>
          </p:cNvSpPr>
          <p:nvPr>
            <p:ph idx="1"/>
          </p:nvPr>
        </p:nvSpPr>
        <p:spPr>
          <a:xfrm>
            <a:off x="609600" y="1722438"/>
            <a:ext cx="9867931" cy="4525962"/>
          </a:xfrm>
        </p:spPr>
        <p:txBody>
          <a:bodyPr/>
          <a:lstStyle/>
          <a:p>
            <a:r>
              <a:rPr lang="en-US" altLang="zh-CN" dirty="0" smtClean="0"/>
              <a:t>1</a:t>
            </a:r>
            <a:r>
              <a:rPr lang="zh-CN" altLang="en-US" dirty="0" smtClean="0"/>
              <a:t>、加强对医务人员、护工、保洁、安保、后勤等各类人员的管理</a:t>
            </a:r>
            <a:r>
              <a:rPr lang="en-US" altLang="zh-CN" dirty="0" smtClean="0"/>
              <a:t>,</a:t>
            </a:r>
            <a:r>
              <a:rPr lang="zh-CN" altLang="en-US" dirty="0" smtClean="0"/>
              <a:t>对全体在岗人员进行流行病学排查</a:t>
            </a:r>
            <a:r>
              <a:rPr lang="en-US" altLang="zh-CN" dirty="0" smtClean="0"/>
              <a:t>,</a:t>
            </a:r>
            <a:r>
              <a:rPr lang="zh-CN" altLang="en-US" dirty="0" smtClean="0"/>
              <a:t>建立每日健康申报制度，询问有无疫区及相关流行病学接触史</a:t>
            </a:r>
            <a:endParaRPr lang="zh-CN" altLang="en-US" dirty="0" smtClean="0"/>
          </a:p>
          <a:p>
            <a:r>
              <a:rPr lang="en-US" altLang="zh-CN" dirty="0" smtClean="0"/>
              <a:t>2</a:t>
            </a:r>
            <a:r>
              <a:rPr lang="zh-CN" altLang="en-US" dirty="0" smtClean="0"/>
              <a:t>、体温异常及时就诊，外地返程人员根据地方规定评估后方可返岗，并做好异常情况登记及上报</a:t>
            </a:r>
            <a:endParaRPr lang="zh-CN" altLang="en-US" dirty="0" smtClean="0"/>
          </a:p>
          <a:p>
            <a:endParaRPr lang="zh-CN" altLang="en-US" dirty="0"/>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descr="375号文.png"/>
          <p:cNvPicPr>
            <a:picLocks noGrp="1" noChangeAspect="1"/>
          </p:cNvPicPr>
          <p:nvPr>
            <p:ph idx="1"/>
          </p:nvPr>
        </p:nvPicPr>
        <p:blipFill>
          <a:blip r:embed="rId1"/>
          <a:srcRect l="528" t="1162" r="5062" b="1234"/>
          <a:stretch>
            <a:fillRect/>
          </a:stretch>
        </p:blipFill>
        <p:spPr>
          <a:xfrm>
            <a:off x="158750" y="1591310"/>
            <a:ext cx="5833110" cy="2131060"/>
          </a:xfrm>
          <a:prstGeom prst="rect">
            <a:avLst/>
          </a:prstGeom>
        </p:spPr>
      </p:pic>
      <p:pic>
        <p:nvPicPr>
          <p:cNvPr id="11" name="内容占位符 14" descr="375文字.png"/>
          <p:cNvPicPr>
            <a:picLocks noChangeAspect="1"/>
          </p:cNvPicPr>
          <p:nvPr/>
        </p:nvPicPr>
        <p:blipFill>
          <a:blip r:embed="rId2"/>
          <a:stretch>
            <a:fillRect/>
          </a:stretch>
        </p:blipFill>
        <p:spPr>
          <a:xfrm>
            <a:off x="1696720" y="3994150"/>
            <a:ext cx="7526020" cy="2736215"/>
          </a:xfrm>
          <a:prstGeom prst="rect">
            <a:avLst/>
          </a:prstGeom>
        </p:spPr>
      </p:pic>
      <p:pic>
        <p:nvPicPr>
          <p:cNvPr id="12" name="Picture 2"/>
          <p:cNvPicPr>
            <a:picLocks noChangeAspect="1" noChangeArrowheads="1"/>
          </p:cNvPicPr>
          <p:nvPr/>
        </p:nvPicPr>
        <p:blipFill>
          <a:blip r:embed="rId3"/>
          <a:srcRect/>
          <a:stretch>
            <a:fillRect/>
          </a:stretch>
        </p:blipFill>
        <p:spPr bwMode="auto">
          <a:xfrm>
            <a:off x="6506210" y="1591945"/>
            <a:ext cx="4878070" cy="2241550"/>
          </a:xfrm>
          <a:prstGeom prst="rect">
            <a:avLst/>
          </a:prstGeom>
          <a:noFill/>
          <a:ln w="9525">
            <a:noFill/>
            <a:miter lim="800000"/>
            <a:headEnd/>
            <a:tailEnd/>
          </a:ln>
          <a:effectLst/>
        </p:spPr>
      </p:pic>
      <p:sp>
        <p:nvSpPr>
          <p:cNvPr id="14" name="标题 1"/>
          <p:cNvSpPr>
            <a:spLocks noGrp="1"/>
          </p:cNvSpPr>
          <p:nvPr/>
        </p:nvSpPr>
        <p:spPr>
          <a:xfrm>
            <a:off x="476250" y="263525"/>
            <a:ext cx="9427210" cy="8064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t>        琼卫医函</a:t>
            </a:r>
            <a:r>
              <a:rPr lang="en-US" altLang="zh-CN" dirty="0" smtClean="0"/>
              <a:t>【2020】375</a:t>
            </a:r>
            <a:r>
              <a:rPr lang="zh-CN" altLang="en-US" dirty="0" smtClean="0"/>
              <a:t>号文</a:t>
            </a:r>
            <a:endParaRPr lang="zh-CN" altLang="en-US" dirty="0"/>
          </a:p>
        </p:txBody>
      </p:sp>
      <p:sp>
        <p:nvSpPr>
          <p:cNvPr id="16" name="矩形 15"/>
          <p:cNvSpPr/>
          <p:nvPr/>
        </p:nvSpPr>
        <p:spPr>
          <a:xfrm>
            <a:off x="797560" y="1069975"/>
            <a:ext cx="11296650" cy="460375"/>
          </a:xfrm>
          <a:prstGeom prst="rect">
            <a:avLst/>
          </a:prstGeom>
        </p:spPr>
        <p:txBody>
          <a:bodyPr wrap="square">
            <a:spAutoFit/>
          </a:bodyPr>
          <a:lstStyle/>
          <a:p>
            <a:r>
              <a:rPr lang="zh-CN" altLang="en-US" sz="2400" dirty="0" smtClean="0"/>
              <a:t>强调每日督导，每周汇总，每月讨论整改，还有医务人员定期核酸检测</a:t>
            </a:r>
            <a:endParaRPr lang="zh-CN" altLang="en-US" sz="2400" dirty="0"/>
          </a:p>
        </p:txBody>
      </p:sp>
      <p:cxnSp>
        <p:nvCxnSpPr>
          <p:cNvPr id="18" name="直接连接符 17"/>
          <p:cNvCxnSpPr/>
          <p:nvPr/>
        </p:nvCxnSpPr>
        <p:spPr>
          <a:xfrm flipV="1">
            <a:off x="8532495" y="2708275"/>
            <a:ext cx="2672080" cy="889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直接连接符 18"/>
          <p:cNvCxnSpPr/>
          <p:nvPr/>
        </p:nvCxnSpPr>
        <p:spPr>
          <a:xfrm>
            <a:off x="3148965" y="5201920"/>
            <a:ext cx="5946140" cy="1714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直接连接符 19"/>
          <p:cNvCxnSpPr/>
          <p:nvPr/>
        </p:nvCxnSpPr>
        <p:spPr>
          <a:xfrm>
            <a:off x="4919345" y="5505450"/>
            <a:ext cx="4256405" cy="1460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直接连接符 20"/>
          <p:cNvCxnSpPr/>
          <p:nvPr/>
        </p:nvCxnSpPr>
        <p:spPr>
          <a:xfrm flipV="1">
            <a:off x="1715135" y="5805805"/>
            <a:ext cx="7425055" cy="1206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直接连接符 21"/>
          <p:cNvCxnSpPr/>
          <p:nvPr/>
        </p:nvCxnSpPr>
        <p:spPr>
          <a:xfrm flipV="1">
            <a:off x="1715135" y="6092190"/>
            <a:ext cx="7496810" cy="4762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直接连接符 22"/>
          <p:cNvCxnSpPr/>
          <p:nvPr/>
        </p:nvCxnSpPr>
        <p:spPr>
          <a:xfrm flipV="1">
            <a:off x="1529715" y="6419850"/>
            <a:ext cx="3829050" cy="1397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a:off x="6585585" y="3061335"/>
            <a:ext cx="4640580" cy="1079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6" name="直接连接符 35"/>
          <p:cNvCxnSpPr/>
          <p:nvPr/>
        </p:nvCxnSpPr>
        <p:spPr>
          <a:xfrm flipV="1">
            <a:off x="6585585" y="3441700"/>
            <a:ext cx="4497070" cy="3492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7" name="直接连接符 36"/>
          <p:cNvCxnSpPr>
            <a:endCxn id="12" idx="2"/>
          </p:cNvCxnSpPr>
          <p:nvPr/>
        </p:nvCxnSpPr>
        <p:spPr>
          <a:xfrm>
            <a:off x="6550660" y="3833495"/>
            <a:ext cx="239458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52728" y="428604"/>
            <a:ext cx="8636000" cy="1143000"/>
          </a:xfrm>
        </p:spPr>
        <p:txBody>
          <a:bodyPr/>
          <a:lstStyle/>
          <a:p>
            <a:r>
              <a:rPr lang="zh-CN" altLang="en-US" spc="10" dirty="0" smtClean="0">
                <a:latin typeface="微软雅黑" panose="020B0503020204020204" pitchFamily="34" charset="-122"/>
                <a:ea typeface="微软雅黑" panose="020B0503020204020204" pitchFamily="34" charset="-122"/>
                <a:cs typeface="宋体" panose="02010600030101010101" pitchFamily="2" charset="-122"/>
              </a:rPr>
              <a:t>落实各类人员体温监测</a:t>
            </a:r>
            <a:br>
              <a:rPr lang="zh-CN" altLang="en-US" spc="10" dirty="0" smtClean="0">
                <a:latin typeface="微软雅黑" panose="020B0503020204020204" pitchFamily="34" charset="-122"/>
                <a:ea typeface="微软雅黑" panose="020B0503020204020204" pitchFamily="34" charset="-122"/>
                <a:cs typeface="宋体" panose="02010600030101010101" pitchFamily="2" charset="-122"/>
              </a:rPr>
            </a:br>
            <a:endParaRPr lang="zh-CN" altLang="en-US" dirty="0"/>
          </a:p>
        </p:txBody>
      </p:sp>
      <p:pic>
        <p:nvPicPr>
          <p:cNvPr id="6" name="Picture 2"/>
          <p:cNvPicPr>
            <a:picLocks noGrp="1" noChangeAspect="1" noChangeArrowheads="1"/>
          </p:cNvPicPr>
          <p:nvPr>
            <p:ph idx="1"/>
          </p:nvPr>
        </p:nvPicPr>
        <p:blipFill>
          <a:blip r:embed="rId1" cstate="print"/>
          <a:srcRect l="11133" t="7181" r="2479" b="5470"/>
          <a:stretch>
            <a:fillRect/>
          </a:stretch>
        </p:blipFill>
        <p:spPr bwMode="auto">
          <a:xfrm>
            <a:off x="774975" y="2185631"/>
            <a:ext cx="9885591" cy="3786214"/>
          </a:xfrm>
          <a:prstGeom prst="rect">
            <a:avLst/>
          </a:prstGeom>
          <a:noFill/>
          <a:ln w="9525">
            <a:noFill/>
            <a:miter lim="800000"/>
            <a:headEnd/>
            <a:tailEnd/>
          </a:ln>
          <a:effec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4"/>
          <p:cNvSpPr>
            <a:spLocks noGrp="1" noChangeArrowheads="1"/>
          </p:cNvSpPr>
          <p:nvPr>
            <p:ph type="ctrTitle"/>
          </p:nvPr>
        </p:nvSpPr>
        <p:spPr/>
        <p:txBody>
          <a:bodyPr/>
          <a:lstStyle/>
          <a:p>
            <a:pPr eaLnBrk="1" hangingPunct="1"/>
            <a:r>
              <a:rPr lang="en-US" altLang="zh-CN" sz="8000" smtClean="0">
                <a:latin typeface="Arial" panose="020B0604020202020204" pitchFamily="34" charset="0"/>
                <a:ea typeface="宋体" panose="02010600030101010101" pitchFamily="2" charset="-122"/>
              </a:rPr>
              <a:t>Thank You!</a:t>
            </a:r>
            <a:endParaRPr lang="en-US" altLang="zh-CN" sz="8000" smtClean="0">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85709" y="1571612"/>
            <a:ext cx="5524539" cy="2500330"/>
          </a:xfrm>
          <a:prstGeom prst="rect">
            <a:avLst/>
          </a:prstGeom>
          <a:solidFill>
            <a:srgbClr val="F4CC3A">
              <a:alpha val="0"/>
            </a:srgbClr>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714733" y="428604"/>
            <a:ext cx="8953563" cy="1143000"/>
          </a:xfrm>
        </p:spPr>
        <p:txBody>
          <a:bodyPr/>
          <a:lstStyle/>
          <a:p>
            <a:r>
              <a:rPr lang="zh-CN" altLang="en-US" sz="2800" dirty="0" smtClean="0"/>
              <a:t>根据</a:t>
            </a:r>
            <a:r>
              <a:rPr lang="en-US" altLang="zh-CN" sz="2800" dirty="0" smtClean="0"/>
              <a:t>《</a:t>
            </a:r>
            <a:r>
              <a:rPr lang="zh-CN" altLang="en-US" sz="2800" dirty="0" smtClean="0"/>
              <a:t>新型冠状病毒肺炎防控方案</a:t>
            </a:r>
            <a:r>
              <a:rPr lang="en-US" altLang="zh-CN" sz="2800" dirty="0" smtClean="0"/>
              <a:t>》</a:t>
            </a:r>
            <a:endParaRPr lang="zh-CN" altLang="en-US" sz="2800" dirty="0"/>
          </a:p>
        </p:txBody>
      </p:sp>
      <p:pic>
        <p:nvPicPr>
          <p:cNvPr id="1026" name="Picture 2"/>
          <p:cNvPicPr>
            <a:picLocks noGrp="1" noChangeAspect="1" noChangeArrowheads="1"/>
          </p:cNvPicPr>
          <p:nvPr>
            <p:ph idx="1"/>
          </p:nvPr>
        </p:nvPicPr>
        <p:blipFill>
          <a:blip r:embed="rId1"/>
          <a:srcRect l="4615" t="20772" r="6154" b="53750"/>
          <a:stretch>
            <a:fillRect/>
          </a:stretch>
        </p:blipFill>
        <p:spPr bwMode="auto">
          <a:xfrm>
            <a:off x="285709" y="1714488"/>
            <a:ext cx="5524539" cy="23574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1"/>
          <a:srcRect l="5089" t="52290" b="21374"/>
          <a:stretch>
            <a:fillRect/>
          </a:stretch>
        </p:blipFill>
        <p:spPr bwMode="auto">
          <a:xfrm>
            <a:off x="1714470" y="3571877"/>
            <a:ext cx="6552420" cy="3030271"/>
          </a:xfrm>
          <a:prstGeom prst="rect">
            <a:avLst/>
          </a:prstGeom>
          <a:noFill/>
          <a:ln w="9525">
            <a:noFill/>
            <a:miter lim="800000"/>
            <a:headEnd/>
            <a:tailEnd/>
          </a:ln>
          <a:effectLst/>
        </p:spPr>
      </p:pic>
      <p:sp>
        <p:nvSpPr>
          <p:cNvPr id="7" name="TextBox 6"/>
          <p:cNvSpPr txBox="1"/>
          <p:nvPr/>
        </p:nvSpPr>
        <p:spPr>
          <a:xfrm>
            <a:off x="6286501" y="1857364"/>
            <a:ext cx="5143536" cy="369332"/>
          </a:xfrm>
          <a:prstGeom prst="rect">
            <a:avLst/>
          </a:prstGeom>
          <a:noFill/>
        </p:spPr>
        <p:txBody>
          <a:bodyPr wrap="square" rtlCol="0">
            <a:spAutoFit/>
          </a:bodyPr>
          <a:lstStyle/>
          <a:p>
            <a:r>
              <a:rPr lang="zh-CN" altLang="en-US" dirty="0" smtClean="0"/>
              <a:t>制定符合医院实际情况的防控方案</a:t>
            </a:r>
            <a:endParaRPr lang="zh-CN" altLang="en-US" dirty="0"/>
          </a:p>
        </p:txBody>
      </p:sp>
      <p:sp>
        <p:nvSpPr>
          <p:cNvPr id="11" name="矩形 10"/>
          <p:cNvSpPr/>
          <p:nvPr/>
        </p:nvSpPr>
        <p:spPr>
          <a:xfrm>
            <a:off x="1714469" y="3571876"/>
            <a:ext cx="6381795" cy="3000396"/>
          </a:xfrm>
          <a:prstGeom prst="rect">
            <a:avLst/>
          </a:prstGeom>
          <a:solidFill>
            <a:srgbClr val="F4CC3A">
              <a:alpha val="0"/>
            </a:srgbClr>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完善医院感染管理组织架构</a:t>
            </a:r>
            <a:endParaRPr lang="zh-CN" altLang="en-US" dirty="0"/>
          </a:p>
        </p:txBody>
      </p:sp>
      <p:sp>
        <p:nvSpPr>
          <p:cNvPr id="3" name="内容占位符 2"/>
          <p:cNvSpPr>
            <a:spLocks noGrp="1"/>
          </p:cNvSpPr>
          <p:nvPr>
            <p:ph idx="1"/>
          </p:nvPr>
        </p:nvSpPr>
        <p:spPr>
          <a:xfrm>
            <a:off x="571461" y="1285860"/>
            <a:ext cx="10972800" cy="4525962"/>
          </a:xfrm>
        </p:spPr>
        <p:txBody>
          <a:bodyPr/>
          <a:lstStyle/>
          <a:p>
            <a:r>
              <a:rPr lang="zh-CN" altLang="en-US" sz="2800" dirty="0" smtClean="0">
                <a:latin typeface="微软雅黑" panose="020B0503020204020204" pitchFamily="34" charset="-122"/>
                <a:ea typeface="微软雅黑" panose="020B0503020204020204" pitchFamily="34" charset="-122"/>
              </a:rPr>
              <a:t>常态化期间：践行人人都是感控实践者，助力推动提高医院感染管理水平。</a:t>
            </a:r>
            <a:endParaRPr lang="zh-CN" altLang="en-US" sz="2800" dirty="0">
              <a:latin typeface="微软雅黑" panose="020B0503020204020204" pitchFamily="34" charset="-122"/>
              <a:ea typeface="微软雅黑" panose="020B0503020204020204" pitchFamily="34" charset="-122"/>
            </a:endParaRPr>
          </a:p>
        </p:txBody>
      </p:sp>
      <p:sp>
        <p:nvSpPr>
          <p:cNvPr id="4" name="梯形 3"/>
          <p:cNvSpPr/>
          <p:nvPr/>
        </p:nvSpPr>
        <p:spPr>
          <a:xfrm>
            <a:off x="4381488" y="2571744"/>
            <a:ext cx="2857520" cy="714380"/>
          </a:xfrm>
          <a:prstGeom prst="trapezoid">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院感管理委员会</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 name="梯形 4"/>
          <p:cNvSpPr/>
          <p:nvPr/>
        </p:nvSpPr>
        <p:spPr>
          <a:xfrm>
            <a:off x="4095736" y="3286124"/>
            <a:ext cx="3429024" cy="857256"/>
          </a:xfrm>
          <a:prstGeom prst="trapezoid">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院感科</a:t>
            </a: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sp>
        <p:nvSpPr>
          <p:cNvPr id="6" name="梯形 5"/>
          <p:cNvSpPr/>
          <p:nvPr/>
        </p:nvSpPr>
        <p:spPr>
          <a:xfrm>
            <a:off x="3809984" y="4143380"/>
            <a:ext cx="4000528" cy="85725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科室感控管理小组</a:t>
            </a:r>
            <a:endParaRPr lang="zh-CN" altLang="en-US" sz="2400" dirty="0" smtClean="0">
              <a:solidFill>
                <a:schemeClr val="tx1"/>
              </a:solidFill>
              <a:latin typeface="微软雅黑" panose="020B0503020204020204" pitchFamily="34" charset="-122"/>
              <a:ea typeface="微软雅黑" panose="020B0503020204020204" pitchFamily="34" charset="-122"/>
            </a:endParaRPr>
          </a:p>
        </p:txBody>
      </p:sp>
      <p:sp>
        <p:nvSpPr>
          <p:cNvPr id="7" name="梯形 6"/>
          <p:cNvSpPr/>
          <p:nvPr/>
        </p:nvSpPr>
        <p:spPr>
          <a:xfrm>
            <a:off x="3524232" y="4929198"/>
            <a:ext cx="4572032" cy="857256"/>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感控督导员</a:t>
            </a:r>
            <a:endParaRPr lang="zh-CN" altLang="en-US" sz="2400" dirty="0" smtClean="0">
              <a:solidFill>
                <a:schemeClr val="tx1"/>
              </a:solidFill>
              <a:latin typeface="微软雅黑" panose="020B0503020204020204" pitchFamily="34" charset="-122"/>
              <a:ea typeface="微软雅黑" panose="020B0503020204020204" pitchFamily="34" charset="-122"/>
            </a:endParaRPr>
          </a:p>
        </p:txBody>
      </p:sp>
      <p:sp>
        <p:nvSpPr>
          <p:cNvPr id="8" name="梯形 7"/>
          <p:cNvSpPr/>
          <p:nvPr/>
        </p:nvSpPr>
        <p:spPr>
          <a:xfrm>
            <a:off x="3238480" y="5786454"/>
            <a:ext cx="5143536" cy="85725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人人都是感控实践者</a:t>
            </a:r>
            <a:endParaRPr lang="zh-CN" altLang="en-US" sz="24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43229" y="0"/>
            <a:ext cx="8636000" cy="1143000"/>
          </a:xfrm>
        </p:spPr>
        <p:txBody>
          <a:bodyPr/>
          <a:lstStyle/>
          <a:p>
            <a:r>
              <a:rPr lang="zh-CN" altLang="en-US" dirty="0" smtClean="0"/>
              <a:t>建立感控督导员制度</a:t>
            </a:r>
            <a:endParaRPr lang="zh-CN" altLang="en-US" dirty="0"/>
          </a:p>
        </p:txBody>
      </p:sp>
      <p:pic>
        <p:nvPicPr>
          <p:cNvPr id="2050" name="Picture 2" descr="C:\Users\Administrator\Desktop\微信图片_20201127162212.jpg"/>
          <p:cNvPicPr>
            <a:picLocks noGrp="1" noChangeAspect="1" noChangeArrowheads="1"/>
          </p:cNvPicPr>
          <p:nvPr>
            <p:ph idx="1"/>
          </p:nvPr>
        </p:nvPicPr>
        <p:blipFill>
          <a:blip r:embed="rId1"/>
          <a:srcRect t="59979" r="1788" b="6874"/>
          <a:stretch>
            <a:fillRect/>
          </a:stretch>
        </p:blipFill>
        <p:spPr bwMode="auto">
          <a:xfrm>
            <a:off x="476211" y="4000504"/>
            <a:ext cx="4511832" cy="2571744"/>
          </a:xfrm>
          <a:prstGeom prst="rect">
            <a:avLst/>
          </a:prstGeom>
          <a:ln>
            <a:noFill/>
          </a:ln>
          <a:effectLst>
            <a:softEdge rad="112500"/>
          </a:effectLst>
        </p:spPr>
      </p:pic>
      <p:pic>
        <p:nvPicPr>
          <p:cNvPr id="2051" name="Picture 3" descr="C:\Users\Administrator\Desktop\f61b5f2d05c456dbf608d52b23e1657.jpg"/>
          <p:cNvPicPr>
            <a:picLocks noChangeAspect="1" noChangeArrowheads="1"/>
          </p:cNvPicPr>
          <p:nvPr/>
        </p:nvPicPr>
        <p:blipFill>
          <a:blip r:embed="rId2"/>
          <a:srcRect l="3472" t="48438" r="2083" b="19218"/>
          <a:stretch>
            <a:fillRect/>
          </a:stretch>
        </p:blipFill>
        <p:spPr bwMode="auto">
          <a:xfrm>
            <a:off x="476211" y="1285861"/>
            <a:ext cx="4572032" cy="2681011"/>
          </a:xfrm>
          <a:prstGeom prst="rect">
            <a:avLst/>
          </a:prstGeom>
          <a:ln>
            <a:noFill/>
          </a:ln>
          <a:effectLst>
            <a:softEdge rad="112500"/>
          </a:effectLst>
        </p:spPr>
      </p:pic>
      <p:pic>
        <p:nvPicPr>
          <p:cNvPr id="6" name="内容占位符 12" descr="疫情防控督导员制度.png"/>
          <p:cNvPicPr>
            <a:picLocks noChangeAspect="1"/>
          </p:cNvPicPr>
          <p:nvPr/>
        </p:nvPicPr>
        <p:blipFill>
          <a:blip r:embed="rId3"/>
          <a:stretch>
            <a:fillRect/>
          </a:stretch>
        </p:blipFill>
        <p:spPr bwMode="auto">
          <a:xfrm>
            <a:off x="5619747" y="1428736"/>
            <a:ext cx="5524539" cy="5000660"/>
          </a:xfrm>
          <a:prstGeom prst="rect">
            <a:avLst/>
          </a:prstGeom>
          <a:noFill/>
          <a:ln w="9525">
            <a:solidFill>
              <a:srgbClr val="0066FF"/>
            </a:solidFill>
            <a:miter lim="800000"/>
            <a:headEnd/>
            <a:tailEnd/>
          </a:ln>
        </p:spPr>
      </p:pic>
      <p:sp>
        <p:nvSpPr>
          <p:cNvPr id="7" name="矩形 6"/>
          <p:cNvSpPr/>
          <p:nvPr/>
        </p:nvSpPr>
        <p:spPr>
          <a:xfrm>
            <a:off x="5714998" y="1214422"/>
            <a:ext cx="5619789" cy="542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14997" y="1500174"/>
            <a:ext cx="5429288" cy="5000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制定医疗机构内的督查计划</a:t>
            </a:r>
            <a:endParaRPr lang="zh-CN" altLang="en-US" dirty="0"/>
          </a:p>
        </p:txBody>
      </p:sp>
      <p:pic>
        <p:nvPicPr>
          <p:cNvPr id="4" name="内容占位符 3" descr="病区督导员表格.png"/>
          <p:cNvPicPr>
            <a:picLocks noGrp="1" noChangeAspect="1"/>
          </p:cNvPicPr>
          <p:nvPr>
            <p:ph idx="1"/>
          </p:nvPr>
        </p:nvPicPr>
        <p:blipFill>
          <a:blip r:embed="rId1"/>
          <a:stretch>
            <a:fillRect/>
          </a:stretch>
        </p:blipFill>
        <p:spPr>
          <a:xfrm>
            <a:off x="380960" y="1857364"/>
            <a:ext cx="5810291" cy="4643470"/>
          </a:xfrm>
          <a:prstGeom prst="rect">
            <a:avLst/>
          </a:prstGeom>
        </p:spPr>
      </p:pic>
      <p:sp>
        <p:nvSpPr>
          <p:cNvPr id="6" name="矩形 5"/>
          <p:cNvSpPr/>
          <p:nvPr/>
        </p:nvSpPr>
        <p:spPr>
          <a:xfrm>
            <a:off x="190459" y="1785926"/>
            <a:ext cx="5238787" cy="421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90459" y="1643050"/>
            <a:ext cx="5905541" cy="4857784"/>
          </a:xfrm>
          <a:prstGeom prst="rect">
            <a:avLst/>
          </a:prstGeom>
          <a:solidFill>
            <a:srgbClr val="F4CC3A">
              <a:alpha val="0"/>
            </a:srgbClr>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477003" y="2000240"/>
            <a:ext cx="5524539" cy="1231106"/>
          </a:xfrm>
          <a:prstGeom prst="rect">
            <a:avLst/>
          </a:prstGeom>
          <a:noFill/>
        </p:spPr>
        <p:txBody>
          <a:bodyPr wrap="square" rtlCol="0">
            <a:spAutoFit/>
          </a:bodyPr>
          <a:lstStyle/>
          <a:p>
            <a:r>
              <a:rPr lang="en-US" altLang="zh-CN" sz="2800" dirty="0" smtClean="0"/>
              <a:t>1.</a:t>
            </a:r>
            <a:r>
              <a:rPr lang="zh-CN" altLang="en-US" sz="2800" dirty="0" smtClean="0"/>
              <a:t>制定医疗机构内感染防控督导检查表及督查计划。</a:t>
            </a:r>
            <a:endParaRPr lang="en-US" altLang="zh-CN" sz="2800" dirty="0" smtClean="0"/>
          </a:p>
          <a:p>
            <a:endParaRPr lang="zh-CN" altLang="en-US" dirty="0"/>
          </a:p>
        </p:txBody>
      </p:sp>
      <p:sp>
        <p:nvSpPr>
          <p:cNvPr id="9" name="TextBox 8"/>
          <p:cNvSpPr txBox="1"/>
          <p:nvPr/>
        </p:nvSpPr>
        <p:spPr>
          <a:xfrm>
            <a:off x="6572254" y="3571877"/>
            <a:ext cx="5048285" cy="954107"/>
          </a:xfrm>
          <a:prstGeom prst="rect">
            <a:avLst/>
          </a:prstGeom>
          <a:noFill/>
        </p:spPr>
        <p:txBody>
          <a:bodyPr wrap="square" rtlCol="0">
            <a:spAutoFit/>
          </a:bodyPr>
          <a:lstStyle/>
          <a:p>
            <a:r>
              <a:rPr lang="en-US" altLang="zh-CN" sz="2800" dirty="0" smtClean="0"/>
              <a:t>2.</a:t>
            </a:r>
            <a:r>
              <a:rPr lang="zh-CN" altLang="en-US" sz="2800" dirty="0" smtClean="0"/>
              <a:t>定期开展医疗机构内感控督导检查。</a:t>
            </a:r>
            <a:endParaRPr lang="zh-CN" altLang="en-US" sz="2800" dirty="0" smtClean="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31716" y="278780"/>
            <a:ext cx="8636000" cy="1143000"/>
          </a:xfrm>
        </p:spPr>
        <p:txBody>
          <a:bodyPr/>
          <a:lstStyle/>
          <a:p>
            <a:r>
              <a:rPr lang="zh-CN" altLang="en-US" dirty="0" smtClean="0"/>
              <a:t>二、预检分诊</a:t>
            </a:r>
            <a:endParaRPr lang="zh-CN" altLang="en-US" dirty="0"/>
          </a:p>
        </p:txBody>
      </p:sp>
      <p:sp>
        <p:nvSpPr>
          <p:cNvPr id="4" name="内容占位符 3"/>
          <p:cNvSpPr>
            <a:spLocks noGrp="1"/>
          </p:cNvSpPr>
          <p:nvPr>
            <p:ph idx="1"/>
          </p:nvPr>
        </p:nvSpPr>
        <p:spPr>
          <a:xfrm>
            <a:off x="465060" y="1790106"/>
            <a:ext cx="11430080" cy="4383086"/>
          </a:xfrm>
        </p:spPr>
        <p:txBody>
          <a:bodyPr/>
          <a:lstStyle/>
          <a:p>
            <a:r>
              <a:rPr lang="en-US" altLang="zh-CN" dirty="0" smtClean="0"/>
              <a:t>1</a:t>
            </a:r>
            <a:r>
              <a:rPr lang="zh-CN" altLang="en-US" dirty="0" smtClean="0"/>
              <a:t>、设立预检分诊点，不得用导医台（处）代替预检分诊点。</a:t>
            </a:r>
            <a:endParaRPr lang="en-US" altLang="zh-CN" dirty="0" smtClean="0"/>
          </a:p>
          <a:p>
            <a:r>
              <a:rPr lang="en-US" altLang="zh-CN" dirty="0" smtClean="0"/>
              <a:t>2</a:t>
            </a:r>
            <a:r>
              <a:rPr lang="zh-CN" altLang="en-US" dirty="0" smtClean="0"/>
              <a:t>、设立在醒目位置，标识清楚、相对独立、通风良好、流程合理，具有消毒隔离条件。</a:t>
            </a:r>
            <a:endParaRPr lang="en-US" altLang="zh-CN" dirty="0" smtClean="0"/>
          </a:p>
          <a:p>
            <a:r>
              <a:rPr lang="en-US" altLang="zh-CN" dirty="0" smtClean="0"/>
              <a:t>3</a:t>
            </a:r>
            <a:r>
              <a:rPr lang="zh-CN" altLang="en-US" dirty="0" smtClean="0"/>
              <a:t>、预检分诊点放置有口罩、体温表、流动水洗手设施或手消毒液、预检分诊病人基本情况登记表等物品。</a:t>
            </a:r>
            <a:endParaRPr lang="en-US" altLang="zh-CN" dirty="0" smtClean="0"/>
          </a:p>
          <a:p>
            <a:r>
              <a:rPr lang="en-US" altLang="zh-CN" dirty="0" smtClean="0"/>
              <a:t>4</a:t>
            </a:r>
            <a:r>
              <a:rPr lang="zh-CN" altLang="en-US" dirty="0" smtClean="0"/>
              <a:t>、放置流行病学史醒目标识和新冠肺炎防控监控教育材料。</a:t>
            </a:r>
            <a:endParaRPr lang="zh-CN" alt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211" y="283755"/>
            <a:ext cx="11715789" cy="4168772"/>
          </a:xfrm>
        </p:spPr>
        <p:txBody>
          <a:bodyPr/>
          <a:lstStyle/>
          <a:p>
            <a:r>
              <a:rPr lang="en-US" altLang="zh-CN" sz="2800" dirty="0" smtClean="0"/>
              <a:t>5</a:t>
            </a:r>
            <a:r>
              <a:rPr lang="zh-CN" altLang="en-US" sz="2800" dirty="0" smtClean="0"/>
              <a:t>、承担预检分诊工作的医务人员按一般防护着装，即穿工作服、戴工作帽和医用外科口罩</a:t>
            </a:r>
            <a:r>
              <a:rPr lang="en-US" altLang="zh-CN" sz="2800" dirty="0" smtClean="0"/>
              <a:t>/</a:t>
            </a:r>
            <a:r>
              <a:rPr lang="zh-CN" altLang="en-US" sz="2800" dirty="0" smtClean="0"/>
              <a:t>医用防护口罩，必要时穿隔离衣，每次接触病人后立即进行手清洗和消毒。</a:t>
            </a:r>
            <a:endParaRPr lang="en-US" altLang="zh-CN" sz="2800" dirty="0" smtClean="0"/>
          </a:p>
          <a:p>
            <a:r>
              <a:rPr lang="en-US" altLang="zh-CN" sz="2800" dirty="0" smtClean="0"/>
              <a:t>6</a:t>
            </a:r>
            <a:r>
              <a:rPr lang="zh-CN" altLang="en-US" sz="2800" dirty="0" smtClean="0"/>
              <a:t>、预检分诊台及物品有消毒记录（数量、时间）。</a:t>
            </a:r>
            <a:endParaRPr lang="en-US" altLang="zh-CN" sz="2800" dirty="0" smtClean="0"/>
          </a:p>
          <a:p>
            <a:r>
              <a:rPr lang="en-US" altLang="zh-CN" sz="2800" dirty="0" smtClean="0"/>
              <a:t>7</a:t>
            </a:r>
            <a:r>
              <a:rPr lang="zh-CN" altLang="en-US" sz="2800" dirty="0" smtClean="0"/>
              <a:t>、经预检查出的发热病人，应由预检分诊处的工作人员引导到发热门诊，预检人员发现异常或意外情况应及时报告。</a:t>
            </a:r>
            <a:endParaRPr lang="zh-CN" altLang="en-US" sz="2800" dirty="0" smtClean="0"/>
          </a:p>
          <a:p>
            <a:endParaRPr lang="en-US" altLang="zh-CN" dirty="0" smtClean="0"/>
          </a:p>
          <a:p>
            <a:endParaRPr lang="en-US" altLang="zh-CN" dirty="0" smtClean="0"/>
          </a:p>
          <a:p>
            <a:endParaRPr lang="zh-CN" altLang="en-US" dirty="0"/>
          </a:p>
        </p:txBody>
      </p:sp>
      <p:pic>
        <p:nvPicPr>
          <p:cNvPr id="6" name="图片 5" descr="23daadf34388d2a1d5b1c12dee713ef.png"/>
          <p:cNvPicPr>
            <a:picLocks noChangeAspect="1"/>
          </p:cNvPicPr>
          <p:nvPr/>
        </p:nvPicPr>
        <p:blipFill>
          <a:blip r:embed="rId1"/>
          <a:stretch>
            <a:fillRect/>
          </a:stretch>
        </p:blipFill>
        <p:spPr>
          <a:xfrm>
            <a:off x="1271286" y="3233151"/>
            <a:ext cx="4412063" cy="3371630"/>
          </a:xfrm>
          <a:prstGeom prst="rect">
            <a:avLst/>
          </a:prstGeom>
        </p:spPr>
      </p:pic>
    </p:spTree>
  </p:cSld>
  <p:clrMapOvr>
    <a:masterClrMapping/>
  </p:clrMapOvr>
  <p:transition spd="slow"/>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www.kakappt.com">
  <a:themeElements>
    <a:clrScheme name="自定义 1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brn3x12">
      <a:majorFont>
        <a:latin typeface="字体视界-NEW宋体"/>
        <a:ea typeface="字体视界-NEW宋体"/>
        <a:cs typeface=""/>
      </a:majorFont>
      <a:minorFont>
        <a:latin typeface="字体视界-NEW宋体"/>
        <a:ea typeface="字体视界-NEW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www.kakappt.com</Template>
  <TotalTime>0</TotalTime>
  <Words>5447</Words>
  <Application>WPS 演示</Application>
  <PresentationFormat>自定义</PresentationFormat>
  <Paragraphs>228</Paragraphs>
  <Slides>38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Arial</vt:lpstr>
      <vt:lpstr>宋体</vt:lpstr>
      <vt:lpstr>Wingdings</vt:lpstr>
      <vt:lpstr>微软雅黑</vt:lpstr>
      <vt:lpstr>Arial</vt:lpstr>
      <vt:lpstr>字体视界-NEW宋体</vt:lpstr>
      <vt:lpstr>Arial Unicode MS</vt:lpstr>
      <vt:lpstr>等线</vt:lpstr>
      <vt:lpstr>Calibri</vt:lpstr>
      <vt:lpstr>www.kakappt.com</vt:lpstr>
      <vt:lpstr>PowerPoint 演示文稿</vt:lpstr>
      <vt:lpstr>PowerPoint 演示文稿</vt:lpstr>
      <vt:lpstr>一、基本要求</vt:lpstr>
      <vt:lpstr>根据《新型冠状病毒肺炎防控方案》</vt:lpstr>
      <vt:lpstr>完善医院感染管理组织架构</vt:lpstr>
      <vt:lpstr>建立感控督导员制度</vt:lpstr>
      <vt:lpstr>制定医疗机构内的督查计划</vt:lpstr>
      <vt:lpstr>二、预检分诊</vt:lpstr>
      <vt:lpstr>PowerPoint 演示文稿</vt:lpstr>
      <vt:lpstr>三、发热门诊</vt:lpstr>
      <vt:lpstr>PowerPoint 演示文稿</vt:lpstr>
      <vt:lpstr>四、隔离病区</vt:lpstr>
      <vt:lpstr>PowerPoint 演示文稿</vt:lpstr>
      <vt:lpstr>PowerPoint 演示文稿</vt:lpstr>
      <vt:lpstr>PowerPoint 演示文稿</vt:lpstr>
      <vt:lpstr>PowerPoint 演示文稿</vt:lpstr>
      <vt:lpstr>五、普通病区</vt:lpstr>
      <vt:lpstr>PowerPoint 演示文稿</vt:lpstr>
      <vt:lpstr>PowerPoint 演示文稿</vt:lpstr>
      <vt:lpstr>PowerPoint 演示文稿</vt:lpstr>
      <vt:lpstr>PowerPoint 演示文稿</vt:lpstr>
      <vt:lpstr>六、个人防护</vt:lpstr>
      <vt:lpstr>PowerPoint 演示文稿</vt:lpstr>
      <vt:lpstr>七、清洁与消毒</vt:lpstr>
      <vt:lpstr>PowerPoint 演示文稿</vt:lpstr>
      <vt:lpstr>八、核酸检测</vt:lpstr>
      <vt:lpstr>PowerPoint 演示文稿</vt:lpstr>
      <vt:lpstr>九、实验室生物安全</vt:lpstr>
      <vt:lpstr>PowerPoint 演示文稿</vt:lpstr>
      <vt:lpstr>十、尸体处理</vt:lpstr>
      <vt:lpstr>十一、医疗废物</vt:lpstr>
      <vt:lpstr>十二、院内公共场所</vt:lpstr>
      <vt:lpstr>十三、加强重点科室管理 </vt:lpstr>
      <vt:lpstr>十四、培训和宣传</vt:lpstr>
      <vt:lpstr>十五、健康管理</vt:lpstr>
      <vt:lpstr>PowerPoint 演示文稿</vt:lpstr>
      <vt:lpstr>落实各类人员体温监测 </vt:lpstr>
      <vt:lpstr>Thank You!</vt:lpstr>
    </vt:vector>
  </TitlesOfParts>
  <Company>www.kakappt.com</Company>
  <LinksUpToDate>false</LinksUpToDate>
  <SharedDoc>false</SharedDoc>
  <HyperlinksChanged>false</HyperlinksChanged>
  <AppVersion>14.0000</AppVersion>
  <Manager>www.kakappt.com</Manager>
  <HyperlinkBase>www.kakappt.com</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卡卡办公模板</dc:title>
  <dc:creator>www.kakappt.com</dc:creator>
  <cp:keywords>www.kakappt.com</cp:keywords>
  <dc:description>卡卡办公</dc:description>
  <dc:subject>www.kakappt.com</dc:subject>
  <cp:category>卡卡办公PPT模板</cp:category>
  <cp:lastModifiedBy>Amelie</cp:lastModifiedBy>
  <cp:revision>51</cp:revision>
  <dcterms:created xsi:type="dcterms:W3CDTF">2020-11-18T21:02:00Z</dcterms:created>
  <dcterms:modified xsi:type="dcterms:W3CDTF">2020-12-17T08:28:00Z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