
<file path=[Content_Types].xml><?xml version="1.0" encoding="utf-8"?>
<Types xmlns="http://schemas.openxmlformats.org/package/2006/content-types">
  <Default Extension="jpeg" ContentType="image/jpe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49"/>
  </p:handoutMasterIdLst>
  <p:sldIdLst>
    <p:sldId id="330" r:id="rId3"/>
    <p:sldId id="1038" r:id="rId4"/>
    <p:sldId id="1041" r:id="rId5"/>
    <p:sldId id="1042" r:id="rId6"/>
    <p:sldId id="1171" r:id="rId7"/>
    <p:sldId id="1102" r:id="rId8"/>
    <p:sldId id="1092" r:id="rId9"/>
    <p:sldId id="1169" r:id="rId10"/>
    <p:sldId id="1099" r:id="rId11"/>
    <p:sldId id="1094" r:id="rId12"/>
    <p:sldId id="829" r:id="rId13"/>
    <p:sldId id="871" r:id="rId14"/>
    <p:sldId id="831" r:id="rId15"/>
    <p:sldId id="1172" r:id="rId16"/>
    <p:sldId id="1173" r:id="rId17"/>
    <p:sldId id="1174" r:id="rId18"/>
    <p:sldId id="1175" r:id="rId19"/>
    <p:sldId id="1046" r:id="rId20"/>
    <p:sldId id="1091" r:id="rId21"/>
    <p:sldId id="1085" r:id="rId22"/>
    <p:sldId id="1139" r:id="rId23"/>
    <p:sldId id="1086" r:id="rId24"/>
    <p:sldId id="1140" r:id="rId25"/>
    <p:sldId id="1167" r:id="rId27"/>
    <p:sldId id="1168" r:id="rId28"/>
    <p:sldId id="902" r:id="rId29"/>
    <p:sldId id="903" r:id="rId30"/>
    <p:sldId id="1096" r:id="rId31"/>
    <p:sldId id="885" r:id="rId32"/>
    <p:sldId id="886" r:id="rId33"/>
    <p:sldId id="888" r:id="rId34"/>
    <p:sldId id="889" r:id="rId35"/>
    <p:sldId id="891" r:id="rId36"/>
    <p:sldId id="1097" r:id="rId37"/>
    <p:sldId id="907" r:id="rId38"/>
    <p:sldId id="908" r:id="rId39"/>
    <p:sldId id="1047" r:id="rId40"/>
    <p:sldId id="1048" r:id="rId41"/>
    <p:sldId id="1101" r:id="rId42"/>
    <p:sldId id="938" r:id="rId43"/>
    <p:sldId id="1100" r:id="rId44"/>
    <p:sldId id="1166" r:id="rId45"/>
    <p:sldId id="1211" r:id="rId46"/>
    <p:sldId id="695" r:id="rId47"/>
    <p:sldId id="867" r:id="rId4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QELEXLYBGxpL2+wW8eX9OA==" hashData="emmAnQB4e2hbQNxMDBqcfqyi2T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 lastIdx="1" clrIdx="0"/>
  <p:cmAuthor id="2" name="asus" initials="a" lastIdx="0" clrIdx="1"/>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5314" autoAdjust="0"/>
  </p:normalViewPr>
  <p:slideViewPr>
    <p:cSldViewPr>
      <p:cViewPr varScale="1">
        <p:scale>
          <a:sx n="68" d="100"/>
          <a:sy n="68" d="100"/>
        </p:scale>
        <p:origin x="-1240" y="-60"/>
      </p:cViewPr>
      <p:guideLst>
        <p:guide orient="horz" pos="2232"/>
        <p:guide pos="2776"/>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handoutMaster" Target="handoutMasters/handout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sz="2000" b="0" dirty="0">
              <a:latin typeface="楷体" panose="02010609060101010101" pitchFamily="49" charset="-122"/>
              <a:ea typeface="楷体" panose="02010609060101010101" pitchFamily="49" charset="-122"/>
            </a:endParaRPr>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3" name="灯片编号占位符 2"/>
          <p:cNvSpPr>
            <a:spLocks noGrp="1"/>
          </p:cNvSpPr>
          <p:nvPr>
            <p:ph type="sldNum" sz="quarter" idx="11"/>
          </p:nvPr>
        </p:nvSpPr>
        <p:spPr/>
        <p:txBody>
          <a:bodyPr/>
          <a:lstStyle/>
          <a:p>
            <a:pPr lvl="0" eaLnBrk="1" hangingPunct="1">
              <a:buNone/>
            </a:pPr>
            <a:fld id="{9A0DB2DC-4C9A-4742-B13C-FB6460FD3503}" type="slidenum">
              <a:rPr lang="zh-CN" altLang="en-US" dirty="0">
                <a:latin typeface="Arial" panose="020B0604020202020204" pitchFamily="34" charset="0"/>
                <a:sym typeface="Arial" panose="020B0604020202020204" pitchFamily="34" charset="0"/>
              </a:rPr>
            </a:fld>
            <a:endParaRPr lang="zh-CN" altLang="en-US" dirty="0">
              <a:latin typeface="Arial" panose="020B0604020202020204" pitchFamily="34" charset="0"/>
              <a:sym typeface="Arial" panose="020B0604020202020204" pitchFamily="34" charset="0"/>
            </a:endParaRPr>
          </a:p>
        </p:txBody>
      </p:sp>
    </p:spTree>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3" name="灯片编号占位符 2"/>
          <p:cNvSpPr>
            <a:spLocks noGrp="1"/>
          </p:cNvSpPr>
          <p:nvPr>
            <p:ph type="sldNum" sz="quarter" idx="11"/>
          </p:nvPr>
        </p:nvSpPr>
        <p:spPr/>
        <p:txBody>
          <a:bodyPr/>
          <a:lstStyle/>
          <a:p>
            <a:pPr lvl="0">
              <a:buNone/>
            </a:pPr>
            <a:fld id="{9A0DB2DC-4C9A-4742-B13C-FB6460FD3503}" type="slidenum">
              <a:rPr lang="zh-CN" altLang="en-US" dirty="0">
                <a:latin typeface="Arial" panose="020B0604020202020204" pitchFamily="34" charset="0"/>
                <a:sym typeface="Arial" panose="020B0604020202020204" pitchFamily="34" charset="0"/>
              </a:rPr>
            </a:fld>
            <a:endParaRPr lang="zh-CN" altLang="en-US" dirty="0">
              <a:latin typeface="Arial" panose="020B0604020202020204" pitchFamily="34" charset="0"/>
              <a:sym typeface="Arial" panose="020B0604020202020204" pitchFamily="34" charset="0"/>
            </a:endParaRPr>
          </a:p>
        </p:txBody>
      </p:sp>
    </p:spTree>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3" name="灯片编号占位符 2"/>
          <p:cNvSpPr>
            <a:spLocks noGrp="1"/>
          </p:cNvSpPr>
          <p:nvPr>
            <p:ph type="sldNum" sz="quarter" idx="11"/>
          </p:nvPr>
        </p:nvSpPr>
        <p:spPr/>
        <p:txBody>
          <a:bodyPr/>
          <a:lstStyle/>
          <a:p>
            <a:pPr lvl="0">
              <a:buNone/>
            </a:pPr>
            <a:fld id="{9A0DB2DC-4C9A-4742-B13C-FB6460FD3503}" type="slidenum">
              <a:rPr lang="zh-CN" altLang="en-US" dirty="0">
                <a:latin typeface="Arial" panose="020B0604020202020204" pitchFamily="34" charset="0"/>
                <a:sym typeface="Arial" panose="020B0604020202020204" pitchFamily="34" charset="0"/>
              </a:rPr>
            </a:fld>
            <a:endParaRPr lang="zh-CN" altLang="en-US" dirty="0">
              <a:latin typeface="Arial" panose="020B0604020202020204" pitchFamily="34" charset="0"/>
              <a:sym typeface="Arial" panose="020B0604020202020204" pitchFamily="34" charset="0"/>
            </a:endParaRPr>
          </a:p>
        </p:txBody>
      </p:sp>
    </p:spTree>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3" name="灯片编号占位符 2"/>
          <p:cNvSpPr>
            <a:spLocks noGrp="1"/>
          </p:cNvSpPr>
          <p:nvPr>
            <p:ph type="sldNum" sz="quarter" idx="11"/>
          </p:nvPr>
        </p:nvSpPr>
        <p:spPr/>
        <p:txBody>
          <a:bodyPr/>
          <a:lstStyle/>
          <a:p>
            <a:pPr lvl="0">
              <a:buNone/>
            </a:pPr>
            <a:fld id="{9A0DB2DC-4C9A-4742-B13C-FB6460FD3503}" type="slidenum">
              <a:rPr lang="zh-CN" altLang="en-US" dirty="0">
                <a:latin typeface="Arial" panose="020B0604020202020204" pitchFamily="34" charset="0"/>
                <a:sym typeface="Arial" panose="020B0604020202020204" pitchFamily="34" charset="0"/>
              </a:rPr>
            </a:fld>
            <a:endParaRPr lang="zh-CN" altLang="en-US" dirty="0">
              <a:latin typeface="Arial" panose="020B0604020202020204" pitchFamily="34" charset="0"/>
              <a:sym typeface="Arial" panose="020B0604020202020204" pitchFamily="34" charset="0"/>
            </a:endParaRPr>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hd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1">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tags" Target="../tags/tag5.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tags" Target="../tags/tag6.xml"/><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tags" Target="../tags/tag7.xml"/><Relationship Id="rId1" Type="http://schemas.openxmlformats.org/officeDocument/2006/relationships/image" Target="../media/image1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4.xml"/><Relationship Id="rId2" Type="http://schemas.openxmlformats.org/officeDocument/2006/relationships/image" Target="../media/image9.jpeg"/><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065" y="-357214"/>
            <a:ext cx="9156065" cy="7358114"/>
          </a:xfrm>
          <a:prstGeom prst="rect">
            <a:avLst/>
          </a:prstGeom>
          <a:solidFill>
            <a:srgbClr val="54BD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13316" name="文本框 5"/>
          <p:cNvSpPr txBox="1"/>
          <p:nvPr/>
        </p:nvSpPr>
        <p:spPr>
          <a:xfrm>
            <a:off x="675640" y="921686"/>
            <a:ext cx="7793355" cy="5015865"/>
          </a:xfrm>
          <a:prstGeom prst="rect">
            <a:avLst/>
          </a:prstGeom>
          <a:noFill/>
          <a:ln w="9525">
            <a:noFill/>
          </a:ln>
        </p:spPr>
        <p:txBody>
          <a:bodyPr wrap="square">
            <a:spAutoFit/>
          </a:bodyPr>
          <a:lstStyle/>
          <a:p>
            <a:pPr algn="ctr"/>
            <a:r>
              <a:rPr lang="zh-CN" altLang="en-US" sz="4400" b="1" dirty="0" smtClean="0">
                <a:latin typeface="微软雅黑" panose="020B0503020204020204" pitchFamily="34" charset="-122"/>
                <a:ea typeface="微软雅黑" panose="020B0503020204020204" pitchFamily="34" charset="-122"/>
                <a:sym typeface="+mn-ea"/>
              </a:rPr>
              <a:t>三亚市</a:t>
            </a:r>
            <a:r>
              <a:rPr lang="en-US" altLang="zh-CN" sz="4400" b="1" dirty="0" smtClean="0">
                <a:latin typeface="微软雅黑" panose="020B0503020204020204" pitchFamily="34" charset="-122"/>
                <a:ea typeface="微软雅黑" panose="020B0503020204020204" pitchFamily="34" charset="-122"/>
                <a:sym typeface="+mn-ea"/>
              </a:rPr>
              <a:t>2020</a:t>
            </a:r>
            <a:r>
              <a:rPr lang="zh-CN" altLang="en-US" sz="4400" b="1" dirty="0" smtClean="0">
                <a:latin typeface="微软雅黑" panose="020B0503020204020204" pitchFamily="34" charset="-122"/>
                <a:ea typeface="微软雅黑" panose="020B0503020204020204" pitchFamily="34" charset="-122"/>
                <a:sym typeface="+mn-ea"/>
              </a:rPr>
              <a:t>年冬季新冠肺炎疫情防控培训课件</a:t>
            </a:r>
            <a:endParaRPr lang="zh-CN" altLang="en-US" sz="4400" b="1" dirty="0" smtClean="0">
              <a:latin typeface="微软雅黑" panose="020B0503020204020204" pitchFamily="34" charset="-122"/>
              <a:ea typeface="微软雅黑" panose="020B0503020204020204" pitchFamily="34" charset="-122"/>
              <a:sym typeface="+mn-ea"/>
            </a:endParaRPr>
          </a:p>
          <a:p>
            <a:pPr algn="ctr"/>
            <a:r>
              <a:rPr lang="zh-CN" altLang="en-US" sz="2400" b="1" dirty="0" smtClean="0">
                <a:latin typeface="微软雅黑" panose="020B0503020204020204" pitchFamily="34" charset="-122"/>
                <a:ea typeface="微软雅黑" panose="020B0503020204020204" pitchFamily="34" charset="-122"/>
                <a:sym typeface="+mn-ea"/>
              </a:rPr>
              <a:t>（二级讲义）</a:t>
            </a:r>
            <a:endParaRPr lang="zh-CN" altLang="en-US" sz="2000" b="1" dirty="0" smtClean="0">
              <a:latin typeface="微软雅黑" panose="020B0503020204020204" pitchFamily="34" charset="-122"/>
              <a:ea typeface="微软雅黑" panose="020B0503020204020204" pitchFamily="34" charset="-122"/>
              <a:sym typeface="+mn-ea"/>
            </a:endParaRPr>
          </a:p>
          <a:p>
            <a:pPr algn="ctr"/>
            <a:endParaRPr lang="en-US" altLang="zh-CN" sz="4400" b="1" dirty="0" smtClean="0">
              <a:latin typeface="微软雅黑" panose="020B0503020204020204" pitchFamily="34" charset="-122"/>
              <a:ea typeface="微软雅黑" panose="020B0503020204020204" pitchFamily="34" charset="-122"/>
              <a:sym typeface="+mn-ea"/>
            </a:endParaRPr>
          </a:p>
          <a:p>
            <a:pPr algn="ctr"/>
            <a:endParaRPr lang="en-US" altLang="zh-CN" sz="4400" b="1" dirty="0" smtClean="0">
              <a:latin typeface="微软雅黑" panose="020B0503020204020204" pitchFamily="34" charset="-122"/>
              <a:ea typeface="微软雅黑" panose="020B0503020204020204" pitchFamily="34" charset="-122"/>
              <a:sym typeface="+mn-ea"/>
            </a:endParaRPr>
          </a:p>
          <a:p>
            <a:pPr algn="ctr"/>
            <a:r>
              <a:rPr lang="en-US" altLang="zh-CN" sz="2400" b="1" dirty="0" smtClean="0">
                <a:latin typeface="微软雅黑" panose="020B0503020204020204" pitchFamily="34" charset="-122"/>
                <a:ea typeface="微软雅黑" panose="020B0503020204020204" pitchFamily="34" charset="-122"/>
                <a:sym typeface="+mn-ea"/>
              </a:rPr>
              <a:t>——</a:t>
            </a:r>
            <a:r>
              <a:rPr lang="zh-CN" altLang="en-US" sz="2400" b="1" dirty="0" smtClean="0">
                <a:latin typeface="微软雅黑" panose="020B0503020204020204" pitchFamily="34" charset="-122"/>
                <a:ea typeface="微软雅黑" panose="020B0503020204020204" pitchFamily="34" charset="-122"/>
                <a:sym typeface="+mn-ea"/>
              </a:rPr>
              <a:t>常态化疫情防控下</a:t>
            </a:r>
            <a:r>
              <a:rPr lang="zh-CN" altLang="en-US" sz="2400" b="1" dirty="0" smtClean="0">
                <a:solidFill>
                  <a:srgbClr val="FF0000"/>
                </a:solidFill>
                <a:latin typeface="微软雅黑" panose="020B0503020204020204" pitchFamily="34" charset="-122"/>
                <a:ea typeface="微软雅黑" panose="020B0503020204020204" pitchFamily="34" charset="-122"/>
                <a:sym typeface="+mn-ea"/>
              </a:rPr>
              <a:t>未设置发热门诊的社区服务中心（站）、卫生院、民营医院及门诊部</a:t>
            </a:r>
            <a:r>
              <a:rPr lang="zh-CN" altLang="en-US" sz="2400" b="1" dirty="0" smtClean="0">
                <a:latin typeface="微软雅黑" panose="020B0503020204020204" pitchFamily="34" charset="-122"/>
                <a:ea typeface="微软雅黑" panose="020B0503020204020204" pitchFamily="34" charset="-122"/>
                <a:sym typeface="+mn-ea"/>
              </a:rPr>
              <a:t>等感染防控管理</a:t>
            </a:r>
            <a:endParaRPr lang="zh-CN" altLang="en-US" sz="2400" b="1" dirty="0" smtClean="0">
              <a:latin typeface="微软雅黑" panose="020B0503020204020204" pitchFamily="34" charset="-122"/>
              <a:ea typeface="微软雅黑" panose="020B0503020204020204" pitchFamily="34" charset="-122"/>
              <a:sym typeface="+mn-ea"/>
            </a:endParaRPr>
          </a:p>
          <a:p>
            <a:pPr algn="ctr"/>
            <a:endParaRPr lang="zh-CN" altLang="en-US" sz="4400" b="1" dirty="0">
              <a:latin typeface="微软雅黑" panose="020B0503020204020204" pitchFamily="34" charset="-122"/>
              <a:ea typeface="微软雅黑" panose="020B0503020204020204" pitchFamily="34" charset="-122"/>
              <a:sym typeface="+mn-ea"/>
            </a:endParaRPr>
          </a:p>
          <a:p>
            <a:pPr algn="ctr"/>
            <a:endParaRPr lang="en-US" altLang="zh-CN" sz="2800" b="1" dirty="0">
              <a:latin typeface="微软雅黑" panose="020B0503020204020204" pitchFamily="34" charset="-122"/>
              <a:ea typeface="微软雅黑" panose="020B0503020204020204" pitchFamily="34" charset="-122"/>
              <a:sym typeface="+mn-ea"/>
            </a:endParaRPr>
          </a:p>
        </p:txBody>
      </p:sp>
      <p:sp>
        <p:nvSpPr>
          <p:cNvPr id="3076" name="文本框 6"/>
          <p:cNvSpPr txBox="1"/>
          <p:nvPr/>
        </p:nvSpPr>
        <p:spPr>
          <a:xfrm>
            <a:off x="1405890" y="5486400"/>
            <a:ext cx="6754495" cy="740410"/>
          </a:xfrm>
          <a:prstGeom prst="rect">
            <a:avLst/>
          </a:prstGeom>
          <a:noFill/>
          <a:ln w="9525">
            <a:noFill/>
          </a:ln>
        </p:spPr>
        <p:txBody>
          <a:bodyPr wrap="square">
            <a:spAutoFit/>
          </a:bodyPr>
          <a:lstStyle/>
          <a:p>
            <a:pPr lvl="0" algn="ctr">
              <a:lnSpc>
                <a:spcPts val="5065"/>
              </a:lnSpc>
              <a:defRPr/>
            </a:pPr>
            <a:r>
              <a:rPr lang="zh-CN" altLang="en-US" sz="3200" b="1" smtClean="0">
                <a:ln w="6600">
                  <a:solidFill>
                    <a:srgbClr val="C0504D"/>
                  </a:solidFill>
                  <a:prstDash val="solid"/>
                </a:ln>
                <a:solidFill>
                  <a:schemeClr val="tx1">
                    <a:lumMod val="95000"/>
                    <a:lumOff val="5000"/>
                  </a:schemeClr>
                </a:solidFill>
                <a:effectLst>
                  <a:outerShdw dist="38100" dir="2700000" algn="tl" rotWithShape="0">
                    <a:srgbClr val="C0504D"/>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三亚市医院感染管理质量控制中心</a:t>
            </a:r>
            <a:endParaRPr kumimoji="0" lang="zh-CN" altLang="en-US" sz="3200" b="1" kern="1200" cap="none" spc="0" normalizeH="0" baseline="0" noProof="1" smtClean="0">
              <a:ln w="6600">
                <a:solidFill>
                  <a:srgbClr val="C0504D"/>
                </a:solidFill>
                <a:prstDash val="solid"/>
              </a:ln>
              <a:solidFill>
                <a:schemeClr val="tx1">
                  <a:lumMod val="95000"/>
                  <a:lumOff val="5000"/>
                </a:schemeClr>
              </a:solidFill>
              <a:effectLst>
                <a:outerShdw dist="38100" dir="2700000" algn="tl" rotWithShape="0">
                  <a:srgbClr val="C0504D"/>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4" name="页脚占位符 3"/>
          <p:cNvSpPr>
            <a:spLocks noGrp="1"/>
          </p:cNvSpPr>
          <p:nvPr>
            <p:ph type="ftr" sz="quarter" idx="11"/>
          </p:nvPr>
        </p:nvSpPr>
        <p:spPr/>
        <p:txBody>
          <a:bodyPr/>
          <a:p>
            <a:endParaRPr lang="zh-CN" altLang="en-US"/>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制定医疗机构内的督查计划</a:t>
            </a:r>
            <a:endParaRPr lang="zh-CN" altLang="en-US" dirty="0">
              <a:latin typeface="微软雅黑" panose="020B0503020204020204" pitchFamily="34" charset="-122"/>
              <a:ea typeface="微软雅黑" panose="020B0503020204020204" pitchFamily="34" charset="-122"/>
            </a:endParaRPr>
          </a:p>
        </p:txBody>
      </p:sp>
      <p:sp>
        <p:nvSpPr>
          <p:cNvPr id="8" name="TextBox 7"/>
          <p:cNvSpPr txBox="1"/>
          <p:nvPr/>
        </p:nvSpPr>
        <p:spPr>
          <a:xfrm>
            <a:off x="5494655" y="2066925"/>
            <a:ext cx="3022600" cy="2091690"/>
          </a:xfrm>
          <a:prstGeom prst="rect">
            <a:avLst/>
          </a:prstGeom>
          <a:noFill/>
        </p:spPr>
        <p:txBody>
          <a:bodyPr wrap="square" rtlCol="0">
            <a:spAutoFit/>
          </a:bodyPr>
          <a:lstStyle/>
          <a:p>
            <a:r>
              <a:rPr lang="en-US" altLang="zh-CN" sz="2800" dirty="0" smtClean="0">
                <a:latin typeface="微软雅黑" panose="020B0503020204020204" pitchFamily="34" charset="-122"/>
                <a:ea typeface="微软雅黑" panose="020B0503020204020204" pitchFamily="34" charset="-122"/>
              </a:rPr>
              <a:t>1.</a:t>
            </a:r>
            <a:r>
              <a:rPr lang="zh-CN" altLang="en-US" sz="2800" dirty="0" smtClean="0">
                <a:latin typeface="微软雅黑" panose="020B0503020204020204" pitchFamily="34" charset="-122"/>
                <a:ea typeface="微软雅黑" panose="020B0503020204020204" pitchFamily="34" charset="-122"/>
              </a:rPr>
              <a:t>制定适应本医疗机构内感染防控督导检查表及督查计划。</a:t>
            </a:r>
            <a:endParaRPr lang="en-US" altLang="zh-CN" sz="2800" dirty="0" smtClean="0">
              <a:latin typeface="微软雅黑" panose="020B0503020204020204" pitchFamily="34" charset="-122"/>
              <a:ea typeface="微软雅黑" panose="020B0503020204020204" pitchFamily="34" charset="-122"/>
            </a:endParaRPr>
          </a:p>
          <a:p>
            <a:endParaRPr lang="zh-CN" altLang="en-US" dirty="0"/>
          </a:p>
        </p:txBody>
      </p:sp>
      <p:sp>
        <p:nvSpPr>
          <p:cNvPr id="9" name="TextBox 8"/>
          <p:cNvSpPr txBox="1"/>
          <p:nvPr/>
        </p:nvSpPr>
        <p:spPr>
          <a:xfrm>
            <a:off x="5494655" y="4158615"/>
            <a:ext cx="3099435" cy="953135"/>
          </a:xfrm>
          <a:prstGeom prst="rect">
            <a:avLst/>
          </a:prstGeom>
          <a:noFill/>
        </p:spPr>
        <p:txBody>
          <a:bodyPr wrap="square" rtlCol="0">
            <a:spAutoFit/>
          </a:bodyPr>
          <a:lstStyle/>
          <a:p>
            <a:r>
              <a:rPr lang="en-US" altLang="zh-CN" sz="2800" dirty="0" smtClean="0">
                <a:latin typeface="微软雅黑" panose="020B0503020204020204" pitchFamily="34" charset="-122"/>
                <a:ea typeface="微软雅黑" panose="020B0503020204020204" pitchFamily="34" charset="-122"/>
              </a:rPr>
              <a:t>2.</a:t>
            </a:r>
            <a:r>
              <a:rPr lang="zh-CN" altLang="en-US" sz="2800" dirty="0" smtClean="0">
                <a:latin typeface="微软雅黑" panose="020B0503020204020204" pitchFamily="34" charset="-122"/>
                <a:ea typeface="微软雅黑" panose="020B0503020204020204" pitchFamily="34" charset="-122"/>
              </a:rPr>
              <a:t>定期开展医疗机构内感控督导检查。</a:t>
            </a:r>
            <a:endParaRPr lang="zh-CN" altLang="en-US" sz="2800" dirty="0" smtClean="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rcRect t="10446" r="2856" b="60173"/>
          <a:stretch>
            <a:fillRect/>
          </a:stretch>
        </p:blipFill>
        <p:spPr>
          <a:xfrm>
            <a:off x="306070" y="1407160"/>
            <a:ext cx="3683635" cy="3207385"/>
          </a:xfrm>
          <a:prstGeom prst="rect">
            <a:avLst/>
          </a:prstGeom>
        </p:spPr>
      </p:pic>
      <p:pic>
        <p:nvPicPr>
          <p:cNvPr id="10" name="内容占位符 9"/>
          <p:cNvPicPr>
            <a:picLocks noGrp="1" noChangeAspect="1"/>
          </p:cNvPicPr>
          <p:nvPr>
            <p:ph idx="1"/>
          </p:nvPr>
        </p:nvPicPr>
        <p:blipFill>
          <a:blip r:embed="rId2" cstate="print"/>
          <a:srcRect l="8355" t="19080" r="-2620" b="10634"/>
          <a:stretch>
            <a:fillRect/>
          </a:stretch>
        </p:blipFill>
        <p:spPr>
          <a:xfrm>
            <a:off x="2171700" y="4382770"/>
            <a:ext cx="3070225" cy="2196465"/>
          </a:xfrm>
          <a:prstGeom prst="rect">
            <a:avLst/>
          </a:prstGeom>
        </p:spPr>
      </p:pic>
      <p:sp>
        <p:nvSpPr>
          <p:cNvPr id="11" name="TextBox 8"/>
          <p:cNvSpPr txBox="1"/>
          <p:nvPr/>
        </p:nvSpPr>
        <p:spPr>
          <a:xfrm>
            <a:off x="5654675" y="5626100"/>
            <a:ext cx="3099435" cy="953135"/>
          </a:xfrm>
          <a:prstGeom prst="rect">
            <a:avLst/>
          </a:prstGeom>
          <a:noFill/>
        </p:spPr>
        <p:txBody>
          <a:bodyPr wrap="square" rtlCol="0">
            <a:spAutoFit/>
          </a:bodyPr>
          <a:lstStyle/>
          <a:p>
            <a:r>
              <a:rPr lang="en-US" altLang="zh-CN" sz="2800" dirty="0" smtClean="0">
                <a:latin typeface="微软雅黑" panose="020B0503020204020204" pitchFamily="34" charset="-122"/>
                <a:ea typeface="微软雅黑" panose="020B0503020204020204" pitchFamily="34" charset="-122"/>
              </a:rPr>
              <a:t>3.</a:t>
            </a:r>
            <a:r>
              <a:rPr lang="zh-CN" altLang="en-US" sz="2800" dirty="0" smtClean="0">
                <a:latin typeface="微软雅黑" panose="020B0503020204020204" pitchFamily="34" charset="-122"/>
                <a:ea typeface="微软雅黑" panose="020B0503020204020204" pitchFamily="34" charset="-122"/>
              </a:rPr>
              <a:t>做好工作人员的每日健康登记。</a:t>
            </a:r>
            <a:endParaRPr lang="zh-CN" altLang="en-US" sz="2800" dirty="0" smtClean="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half" idx="10"/>
          </p:nvPr>
        </p:nvSpPr>
        <p:spPr/>
        <p:txBody>
          <a:bodyPr/>
          <a:p>
            <a:fld id="{530820CF-B880-4189-942D-D702A7CBA730}" type="datetime1">
              <a:rPr lang="zh-CN" altLang="en-US" smtClean="0"/>
            </a:fld>
            <a:endParaRPr lang="zh-CN" altLang="en-US"/>
          </a:p>
        </p:txBody>
      </p:sp>
      <p:sp>
        <p:nvSpPr>
          <p:cNvPr id="4" name="灯片编号占位符 3"/>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69900" y="276"/>
            <a:ext cx="7886700" cy="1325795"/>
          </a:xfrm>
        </p:spPr>
        <p:txBody>
          <a:bodyPr>
            <a:normAutofit/>
          </a:bodyPr>
          <a:lstStyle/>
          <a:p>
            <a:r>
              <a:rPr lang="zh-CN" altLang="en-US" sz="3600" b="1" dirty="0" smtClean="0">
                <a:solidFill>
                  <a:srgbClr val="0067B6"/>
                </a:solidFill>
                <a:latin typeface="微软雅黑" panose="020B0503020204020204" pitchFamily="34" charset="-122"/>
                <a:ea typeface="微软雅黑" panose="020B0503020204020204" pitchFamily="34" charset="-122"/>
              </a:rPr>
              <a:t>二、预检分诊的管理要求</a:t>
            </a:r>
            <a:endParaRPr lang="zh-CN" altLang="en-US" sz="3600" b="1" dirty="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571472" y="1071546"/>
            <a:ext cx="8286808" cy="5643602"/>
          </a:xfrm>
        </p:spPr>
        <p:txBody>
          <a:bodyPr>
            <a:normAutofit fontScale="97500"/>
          </a:bodyPr>
          <a:lstStyle/>
          <a:p>
            <a:pPr marL="259080">
              <a:lnSpc>
                <a:spcPct val="100000"/>
              </a:lnSpc>
              <a:spcBef>
                <a:spcPts val="20"/>
              </a:spcBef>
            </a:pPr>
            <a:endParaRPr lang="zh-CN" altLang="en-US" sz="2000" dirty="0">
              <a:latin typeface="微软雅黑" panose="020B0503020204020204" pitchFamily="34" charset="-122"/>
              <a:ea typeface="微软雅黑" panose="020B0503020204020204" pitchFamily="34" charset="-122"/>
              <a:cs typeface="Times New Roman" panose="02020603050405020304"/>
            </a:endParaRPr>
          </a:p>
          <a:p>
            <a:pPr marL="500380" indent="-228600">
              <a:buFont typeface="Arial" panose="020B0604020202020204"/>
              <a:buChar char="•"/>
              <a:tabLst>
                <a:tab pos="501015" algn="l"/>
              </a:tabLst>
            </a:pPr>
            <a:r>
              <a:rPr lang="en-US" altLang="zh-CN" sz="2400" dirty="0">
                <a:latin typeface="微软雅黑" panose="020B0503020204020204" pitchFamily="34" charset="-122"/>
                <a:ea typeface="微软雅黑" panose="020B0503020204020204" pitchFamily="34" charset="-122"/>
              </a:rPr>
              <a:t>1</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t> </a:t>
            </a:r>
            <a:r>
              <a:rPr lang="zh-CN" altLang="en-US" sz="2400" dirty="0" smtClean="0">
                <a:latin typeface="微软雅黑" panose="020B0503020204020204" pitchFamily="34" charset="-122"/>
                <a:ea typeface="微软雅黑" panose="020B0503020204020204" pitchFamily="34" charset="-122"/>
              </a:rPr>
              <a:t>在门急诊规范设置预检分诊点，一般</a:t>
            </a:r>
            <a:r>
              <a:rPr lang="zh-CN" altLang="en-US" sz="2400" dirty="0">
                <a:latin typeface="微软雅黑" panose="020B0503020204020204" pitchFamily="34" charset="-122"/>
                <a:ea typeface="微软雅黑" panose="020B0503020204020204" pitchFamily="34" charset="-122"/>
              </a:rPr>
              <a:t>设立</a:t>
            </a:r>
            <a:r>
              <a:rPr lang="zh-CN" altLang="en-US" sz="2400" dirty="0" smtClean="0">
                <a:latin typeface="微软雅黑" panose="020B0503020204020204" pitchFamily="34" charset="-122"/>
                <a:ea typeface="微软雅黑" panose="020B0503020204020204" pitchFamily="34" charset="-122"/>
              </a:rPr>
              <a:t>在入口醒目位置（</a:t>
            </a:r>
            <a:r>
              <a:rPr lang="zh-CN" altLang="en-US" sz="2400" dirty="0" smtClean="0">
                <a:solidFill>
                  <a:srgbClr val="FF0000"/>
                </a:solidFill>
                <a:latin typeface="微软雅黑" panose="020B0503020204020204" pitchFamily="34" charset="-122"/>
                <a:ea typeface="微软雅黑" panose="020B0503020204020204" pitchFamily="34" charset="-122"/>
              </a:rPr>
              <a:t>建立进出管理制度，落实预检分诊制度</a:t>
            </a:r>
            <a:r>
              <a:rPr lang="zh-CN" altLang="en-US" sz="2400" dirty="0" smtClean="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标识清楚，相对独立，通风良好， 具有消毒隔离条件</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marL="500380" indent="-228600">
              <a:buFont typeface="Arial" panose="020B0604020202020204"/>
              <a:buChar char="•"/>
              <a:tabLst>
                <a:tab pos="501015" algn="l"/>
              </a:tabLst>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预检分诊点制定分诊标准及流程，预检分诊点根据相关标准告知发热患者就诊须知，负责发热患者及其陪同人员的导诊。</a:t>
            </a:r>
            <a:endParaRPr lang="zh-CN" altLang="en-US" sz="2400" dirty="0">
              <a:latin typeface="微软雅黑" panose="020B0503020204020204" pitchFamily="34" charset="-122"/>
              <a:ea typeface="微软雅黑" panose="020B0503020204020204" pitchFamily="34" charset="-122"/>
            </a:endParaRPr>
          </a:p>
          <a:p>
            <a:pPr marL="500380" marR="309245" indent="-228600">
              <a:lnSpc>
                <a:spcPct val="150000"/>
              </a:lnSpc>
              <a:spcBef>
                <a:spcPts val="990"/>
              </a:spcBef>
              <a:buFont typeface="Arial" panose="020B0604020202020204"/>
              <a:buChar char="•"/>
              <a:tabLst>
                <a:tab pos="501015" algn="l"/>
              </a:tabLst>
            </a:pP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预检分</a:t>
            </a:r>
            <a:r>
              <a:rPr lang="zh-CN" altLang="en-US" sz="2400" dirty="0" smtClean="0">
                <a:latin typeface="微软雅黑" panose="020B0503020204020204" pitchFamily="34" charset="-122"/>
                <a:ea typeface="微软雅黑" panose="020B0503020204020204" pitchFamily="34" charset="-122"/>
              </a:rPr>
              <a:t>诊点要</a:t>
            </a:r>
            <a:r>
              <a:rPr lang="zh-CN" altLang="en-US" sz="2400" dirty="0">
                <a:latin typeface="微软雅黑" panose="020B0503020204020204" pitchFamily="34" charset="-122"/>
                <a:ea typeface="微软雅黑" panose="020B0503020204020204" pitchFamily="34" charset="-122"/>
              </a:rPr>
              <a:t>备有发热患者用的口罩、体温</a:t>
            </a:r>
            <a:r>
              <a:rPr lang="zh-CN" altLang="en-US" sz="2400" spc="5" dirty="0">
                <a:latin typeface="微软雅黑" panose="020B0503020204020204" pitchFamily="34" charset="-122"/>
                <a:ea typeface="微软雅黑" panose="020B0503020204020204" pitchFamily="34" charset="-122"/>
              </a:rPr>
              <a:t>表</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非接触式</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、手卫生</a:t>
            </a:r>
            <a:r>
              <a:rPr lang="zh-CN" altLang="en-US" sz="2400" dirty="0" smtClean="0">
                <a:latin typeface="微软雅黑" panose="020B0503020204020204" pitchFamily="34" charset="-122"/>
                <a:ea typeface="微软雅黑" panose="020B0503020204020204" pitchFamily="34" charset="-122"/>
              </a:rPr>
              <a:t>设施（免洗手消液在有效期内）、</a:t>
            </a:r>
            <a:r>
              <a:rPr lang="zh-CN" altLang="en-US" sz="2400" spc="-5" dirty="0" smtClean="0">
                <a:latin typeface="微软雅黑" panose="020B0503020204020204" pitchFamily="34" charset="-122"/>
                <a:ea typeface="微软雅黑" panose="020B0503020204020204" pitchFamily="34" charset="-122"/>
              </a:rPr>
              <a:t>医疗</a:t>
            </a:r>
            <a:r>
              <a:rPr lang="zh-CN" altLang="en-US" sz="2400" spc="-5" dirty="0">
                <a:latin typeface="微软雅黑" panose="020B0503020204020204" pitchFamily="34" charset="-122"/>
                <a:ea typeface="微软雅黑" panose="020B0503020204020204" pitchFamily="34" charset="-122"/>
              </a:rPr>
              <a:t>废物桶</a:t>
            </a:r>
            <a:r>
              <a:rPr lang="zh-CN" altLang="en-US" sz="2400" spc="-5" dirty="0" smtClean="0">
                <a:latin typeface="微软雅黑" panose="020B0503020204020204" pitchFamily="34" charset="-122"/>
                <a:ea typeface="微软雅黑" panose="020B0503020204020204" pitchFamily="34" charset="-122"/>
              </a:rPr>
              <a:t>、可疑患者</a:t>
            </a:r>
            <a:r>
              <a:rPr lang="zh-CN" altLang="en-US" sz="2400" spc="-5" dirty="0">
                <a:latin typeface="微软雅黑" panose="020B0503020204020204" pitchFamily="34" charset="-122"/>
                <a:ea typeface="微软雅黑" panose="020B0503020204020204" pitchFamily="34" charset="-122"/>
              </a:rPr>
              <a:t>基本情况</a:t>
            </a:r>
            <a:r>
              <a:rPr lang="zh-CN" altLang="en-US" sz="2400" spc="-5" dirty="0" smtClean="0">
                <a:latin typeface="微软雅黑" panose="020B0503020204020204" pitchFamily="34" charset="-122"/>
                <a:ea typeface="微软雅黑" panose="020B0503020204020204" pitchFamily="34" charset="-122"/>
              </a:rPr>
              <a:t>登记表，</a:t>
            </a:r>
            <a:r>
              <a:rPr lang="zh-CN" altLang="en-US" sz="2400" spc="-5" dirty="0" smtClean="0">
                <a:latin typeface="微软雅黑" panose="020B0503020204020204" pitchFamily="34" charset="-122"/>
                <a:ea typeface="微软雅黑" panose="020B0503020204020204" pitchFamily="34" charset="-122"/>
                <a:sym typeface="+mn-ea"/>
              </a:rPr>
              <a:t>物品有消毒记录（数量、时间）</a:t>
            </a:r>
            <a:r>
              <a:rPr lang="zh-CN" altLang="en-US" sz="2400" spc="-5" dirty="0" smtClean="0">
                <a:latin typeface="微软雅黑" panose="020B0503020204020204" pitchFamily="34" charset="-122"/>
                <a:ea typeface="微软雅黑" panose="020B0503020204020204" pitchFamily="34" charset="-122"/>
              </a:rPr>
              <a:t>建立物表消毒登记本等。</a:t>
            </a:r>
            <a:endParaRPr lang="zh-CN" altLang="en-US" sz="2400" spc="-5" dirty="0" smtClean="0">
              <a:latin typeface="微软雅黑" panose="020B0503020204020204" pitchFamily="34" charset="-122"/>
              <a:ea typeface="微软雅黑" panose="020B0503020204020204" pitchFamily="34" charset="-122"/>
            </a:endParaRPr>
          </a:p>
          <a:p>
            <a:pPr marL="500380" marR="309245" indent="-228600">
              <a:lnSpc>
                <a:spcPct val="150000"/>
              </a:lnSpc>
              <a:spcBef>
                <a:spcPts val="990"/>
              </a:spcBef>
              <a:buFont typeface="Arial" panose="020B0604020202020204"/>
              <a:buChar char="•"/>
              <a:tabLst>
                <a:tab pos="501015" algn="l"/>
              </a:tabLst>
            </a:pPr>
            <a:r>
              <a:rPr lang="en-US" altLang="zh-CN" sz="2400" dirty="0" smtClean="0">
                <a:latin typeface="微软雅黑" panose="020B0503020204020204" pitchFamily="34" charset="-122"/>
                <a:ea typeface="微软雅黑" panose="020B0503020204020204" pitchFamily="34" charset="-122"/>
                <a:sym typeface="+mn-ea"/>
              </a:rPr>
              <a:t>4.</a:t>
            </a:r>
            <a:r>
              <a:rPr lang="zh-CN" altLang="en-US" sz="2400" dirty="0" smtClean="0">
                <a:latin typeface="微软雅黑" panose="020B0503020204020204" pitchFamily="34" charset="-122"/>
                <a:ea typeface="微软雅黑" panose="020B0503020204020204" pitchFamily="34" charset="-122"/>
                <a:sym typeface="+mn-ea"/>
              </a:rPr>
              <a:t>放置流行病学史醒目标识和新冠肺炎防控监控教育材料。</a:t>
            </a:r>
            <a:endParaRPr lang="zh-CN" altLang="en-US" sz="2400" dirty="0" smtClean="0">
              <a:latin typeface="微软雅黑" panose="020B0503020204020204" pitchFamily="34" charset="-122"/>
              <a:ea typeface="微软雅黑" panose="020B0503020204020204" pitchFamily="34" charset="-122"/>
              <a:sym typeface="+mn-ea"/>
            </a:endParaRPr>
          </a:p>
          <a:p>
            <a:pPr marL="500380" marR="309245" indent="-228600">
              <a:lnSpc>
                <a:spcPct val="150000"/>
              </a:lnSpc>
              <a:spcBef>
                <a:spcPts val="990"/>
              </a:spcBef>
              <a:buFont typeface="Arial" panose="020B0604020202020204"/>
              <a:buChar char="•"/>
              <a:tabLst>
                <a:tab pos="501015" algn="l"/>
              </a:tabLst>
            </a:pPr>
            <a:endParaRPr lang="zh-CN" altLang="en-US" sz="2400" dirty="0" smtClean="0">
              <a:latin typeface="微软雅黑" panose="020B0503020204020204" pitchFamily="34" charset="-122"/>
              <a:ea typeface="微软雅黑" panose="020B0503020204020204" pitchFamily="34" charset="-122"/>
            </a:endParaRPr>
          </a:p>
          <a:p>
            <a:pPr marL="500380" marR="309245" indent="-228600">
              <a:lnSpc>
                <a:spcPct val="150000"/>
              </a:lnSpc>
              <a:spcBef>
                <a:spcPts val="990"/>
              </a:spcBef>
              <a:buFont typeface="Arial" panose="020B0604020202020204"/>
              <a:buChar char="•"/>
              <a:tabLst>
                <a:tab pos="501015" algn="l"/>
              </a:tabLst>
            </a:pPr>
            <a:endParaRPr lang="en-US" altLang="zh-CN" sz="2400" spc="-5" dirty="0" smtClean="0">
              <a:latin typeface="微软雅黑" panose="020B0503020204020204" pitchFamily="34" charset="-122"/>
              <a:ea typeface="微软雅黑" panose="020B0503020204020204" pitchFamily="34" charset="-122"/>
            </a:endParaRPr>
          </a:p>
          <a:p>
            <a:pPr marL="241300" marR="5080" indent="-228600" algn="just">
              <a:lnSpc>
                <a:spcPct val="150000"/>
              </a:lnSpc>
              <a:spcBef>
                <a:spcPts val="1005"/>
              </a:spcBef>
              <a:buFont typeface="Arial" panose="020B0604020202020204"/>
              <a:buChar char="•"/>
              <a:tabLst>
                <a:tab pos="241300" algn="l"/>
              </a:tabLst>
            </a:pPr>
            <a:endParaRPr lang="zh-CN" altLang="en-US" sz="2000" dirty="0" smtClean="0">
              <a:latin typeface="微软雅黑" panose="020B0503020204020204" pitchFamily="34" charset="-122"/>
              <a:ea typeface="微软雅黑" panose="020B0503020204020204" pitchFamily="34" charset="-122"/>
              <a:cs typeface="黑体" panose="02010609060101010101" charset="-122"/>
            </a:endParaRPr>
          </a:p>
          <a:p>
            <a:pPr marL="500380" marR="309245" indent="-228600">
              <a:lnSpc>
                <a:spcPct val="150000"/>
              </a:lnSpc>
              <a:spcBef>
                <a:spcPts val="990"/>
              </a:spcBef>
              <a:buFont typeface="Arial" panose="020B0604020202020204"/>
              <a:buChar char="•"/>
              <a:tabLst>
                <a:tab pos="501015" algn="l"/>
              </a:tabLst>
            </a:pPr>
            <a:endParaRPr lang="zh-CN" altLang="en-US" sz="2000" dirty="0">
              <a:latin typeface="微软雅黑" panose="020B0503020204020204" pitchFamily="34" charset="-122"/>
              <a:ea typeface="微软雅黑" panose="020B0503020204020204" pitchFamily="34" charset="-122"/>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69900" y="276"/>
            <a:ext cx="7886700" cy="1325795"/>
          </a:xfrm>
        </p:spPr>
        <p:txBody>
          <a:bodyPr>
            <a:normAutofit/>
          </a:bodyPr>
          <a:lstStyle/>
          <a:p>
            <a:r>
              <a:rPr lang="zh-CN" altLang="en-US" sz="3600" dirty="0" smtClean="0">
                <a:solidFill>
                  <a:srgbClr val="0067B6"/>
                </a:solidFill>
                <a:latin typeface="微软雅黑" panose="020B0503020204020204" pitchFamily="34" charset="-122"/>
                <a:ea typeface="微软雅黑" panose="020B0503020204020204" pitchFamily="34" charset="-122"/>
              </a:rPr>
              <a:t>二、预检分诊的管理要求</a:t>
            </a:r>
            <a:endParaRPr lang="zh-CN" altLang="en-US" sz="3600" dirty="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571472" y="1071546"/>
            <a:ext cx="8286808" cy="5643602"/>
          </a:xfrm>
        </p:spPr>
        <p:txBody>
          <a:bodyPr>
            <a:normAutofit/>
          </a:bodyPr>
          <a:lstStyle/>
          <a:p>
            <a:pPr marL="259080">
              <a:lnSpc>
                <a:spcPct val="100000"/>
              </a:lnSpc>
              <a:spcBef>
                <a:spcPts val="20"/>
              </a:spcBef>
            </a:pPr>
            <a:endParaRPr lang="zh-CN" altLang="en-US" sz="2000" dirty="0">
              <a:latin typeface="微软雅黑" panose="020B0503020204020204" pitchFamily="34" charset="-122"/>
              <a:ea typeface="微软雅黑" panose="020B0503020204020204" pitchFamily="34" charset="-122"/>
              <a:cs typeface="Times New Roman" panose="02020603050405020304"/>
            </a:endParaRPr>
          </a:p>
          <a:p>
            <a:pPr marL="500380" indent="-228600">
              <a:lnSpc>
                <a:spcPts val="3000"/>
              </a:lnSpc>
              <a:buFont typeface="Arial" panose="020B0604020202020204"/>
              <a:buChar char="•"/>
              <a:tabLst>
                <a:tab pos="501015" algn="l"/>
              </a:tabLst>
            </a:pPr>
            <a:r>
              <a:rPr lang="en-US" altLang="zh-CN" sz="2400" dirty="0" smtClean="0">
                <a:latin typeface="微软雅黑" panose="020B0503020204020204" pitchFamily="34" charset="-122"/>
                <a:ea typeface="微软雅黑" panose="020B0503020204020204" pitchFamily="34" charset="-122"/>
                <a:cs typeface="黑体" panose="02010609060101010101" charset="-122"/>
              </a:rPr>
              <a:t>5</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、应配备有经验的分诊人员，对进入的人员</a:t>
            </a:r>
            <a:r>
              <a:rPr lang="zh-CN" altLang="en-US" sz="240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测量体温</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a:t>
            </a:r>
            <a:r>
              <a:rPr lang="zh-CN" altLang="en-US" sz="240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询问流行病学史</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a:t>
            </a:r>
            <a:r>
              <a:rPr lang="zh-CN" altLang="en-US" sz="240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询问</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是否有咳嗽、咽痛或胸闷、腹泻等</a:t>
            </a:r>
            <a:r>
              <a:rPr lang="zh-CN" altLang="en-US" sz="240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症状</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，发现可疑患者，登记患者信息，应当按照三亚市卫健委的规定，使用</a:t>
            </a:r>
            <a:r>
              <a:rPr lang="zh-CN" altLang="en-US" sz="2400" spc="-5" dirty="0" smtClean="0">
                <a:latin typeface="微软雅黑" panose="020B0503020204020204" pitchFamily="34" charset="-122"/>
                <a:ea typeface="微软雅黑" panose="020B0503020204020204" pitchFamily="34" charset="-122"/>
                <a:cs typeface="黑体" panose="02010609060101010101" charset="-122"/>
              </a:rPr>
              <a:t>专用车辆将患者安全转诊至就近发热门诊进一步排</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查。</a:t>
            </a:r>
            <a:endParaRPr lang="en-US" altLang="zh-CN" sz="2400" dirty="0" smtClean="0">
              <a:latin typeface="微软雅黑" panose="020B0503020204020204" pitchFamily="34" charset="-122"/>
              <a:ea typeface="微软雅黑" panose="020B0503020204020204" pitchFamily="34" charset="-122"/>
              <a:cs typeface="黑体" panose="02010609060101010101" charset="-122"/>
            </a:endParaRPr>
          </a:p>
          <a:p>
            <a:pPr marL="241300" marR="5080" indent="-228600" algn="just">
              <a:lnSpc>
                <a:spcPts val="3000"/>
              </a:lnSpc>
              <a:spcBef>
                <a:spcPts val="1005"/>
              </a:spcBef>
              <a:buFont typeface="Arial" panose="020B0604020202020204"/>
              <a:buChar char="•"/>
              <a:tabLst>
                <a:tab pos="241300" algn="l"/>
              </a:tabLst>
            </a:pPr>
            <a:r>
              <a:rPr lang="en-US" altLang="zh-CN" sz="2400" dirty="0" smtClean="0">
                <a:latin typeface="微软雅黑" panose="020B0503020204020204" pitchFamily="34" charset="-122"/>
                <a:ea typeface="微软雅黑" panose="020B0503020204020204" pitchFamily="34" charset="-122"/>
                <a:cs typeface="黑体" panose="02010609060101010101" charset="-122"/>
              </a:rPr>
              <a:t>  6</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、预检分诊台要有一米线距离的标识，患者就诊之间要保持</a:t>
            </a:r>
            <a:r>
              <a:rPr lang="zh-CN" altLang="en-US" sz="240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一米</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距离，并要求指导患者及家属正确佩戴口罩。</a:t>
            </a:r>
            <a:endParaRPr lang="en-US" altLang="zh-CN" sz="2400" dirty="0" smtClean="0">
              <a:latin typeface="微软雅黑" panose="020B0503020204020204" pitchFamily="34" charset="-122"/>
              <a:ea typeface="微软雅黑" panose="020B0503020204020204" pitchFamily="34" charset="-122"/>
              <a:cs typeface="黑体" panose="02010609060101010101" charset="-122"/>
            </a:endParaRPr>
          </a:p>
          <a:p>
            <a:pPr marL="241300" marR="5080" indent="-228600" algn="just">
              <a:lnSpc>
                <a:spcPts val="3000"/>
              </a:lnSpc>
              <a:spcBef>
                <a:spcPts val="1005"/>
              </a:spcBef>
              <a:buFont typeface="Arial" panose="020B0604020202020204"/>
              <a:buChar char="•"/>
              <a:tabLst>
                <a:tab pos="241300" algn="l"/>
              </a:tabLst>
            </a:pPr>
            <a:r>
              <a:rPr lang="en-US" altLang="zh-CN" sz="2400" dirty="0" smtClean="0">
                <a:latin typeface="微软雅黑" panose="020B0503020204020204" pitchFamily="34" charset="-122"/>
                <a:ea typeface="微软雅黑" panose="020B0503020204020204" pitchFamily="34" charset="-122"/>
                <a:cs typeface="黑体" panose="02010609060101010101" charset="-122"/>
              </a:rPr>
              <a:t>   7</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a:t>
            </a:r>
            <a:r>
              <a:rPr lang="zh-CN" altLang="en-US" sz="2400" dirty="0" smtClean="0">
                <a:latin typeface="微软雅黑" panose="020B0503020204020204" pitchFamily="34" charset="-122"/>
                <a:ea typeface="微软雅黑" panose="020B0503020204020204" pitchFamily="34" charset="-122"/>
                <a:sym typeface="+mn-ea"/>
              </a:rPr>
              <a:t>承担预检分诊工作的医务人员按一般防护着装，即穿工作服、戴工作帽和医用外科口罩/医用防护口罩，必要时穿隔离衣，每次接触病人后立即进行手清洗和消毒。</a:t>
            </a:r>
            <a:endParaRPr lang="zh-CN" altLang="en-US" sz="2400" dirty="0" smtClean="0">
              <a:latin typeface="微软雅黑" panose="020B0503020204020204" pitchFamily="34" charset="-122"/>
              <a:ea typeface="微软雅黑" panose="020B0503020204020204" pitchFamily="34" charset="-122"/>
            </a:endParaRPr>
          </a:p>
          <a:p>
            <a:pPr marL="241300" marR="5080" indent="-228600" algn="just">
              <a:lnSpc>
                <a:spcPts val="3000"/>
              </a:lnSpc>
              <a:spcBef>
                <a:spcPts val="1005"/>
              </a:spcBef>
              <a:buFont typeface="Arial" panose="020B0604020202020204"/>
              <a:buChar char="•"/>
              <a:tabLst>
                <a:tab pos="241300" algn="l"/>
              </a:tabLst>
            </a:pPr>
            <a:r>
              <a:rPr lang="zh-CN" altLang="en-US" sz="2000" b="1"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提醒：</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每个诊室和病区的医务人员也应有“新冠肺炎筛查意识”。</a:t>
            </a:r>
            <a:endParaRPr lang="zh-CN" altLang="en-US" sz="2000" dirty="0" smtClean="0">
              <a:latin typeface="微软雅黑" panose="020B0503020204020204" pitchFamily="34" charset="-122"/>
              <a:ea typeface="微软雅黑" panose="020B0503020204020204" pitchFamily="34" charset="-122"/>
              <a:cs typeface="黑体" panose="02010609060101010101" charset="-122"/>
            </a:endParaRPr>
          </a:p>
          <a:p>
            <a:pPr marL="500380" marR="309245" indent="-228600">
              <a:lnSpc>
                <a:spcPct val="150000"/>
              </a:lnSpc>
              <a:spcBef>
                <a:spcPts val="990"/>
              </a:spcBef>
              <a:buFont typeface="Arial" panose="020B0604020202020204"/>
              <a:buChar char="•"/>
              <a:tabLst>
                <a:tab pos="501015" algn="l"/>
              </a:tabLst>
            </a:pPr>
            <a:endParaRPr lang="zh-CN" altLang="en-US" sz="2000" dirty="0">
              <a:latin typeface="微软雅黑" panose="020B0503020204020204" pitchFamily="34" charset="-122"/>
              <a:ea typeface="微软雅黑" panose="020B0503020204020204" pitchFamily="34" charset="-122"/>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69900" y="276"/>
            <a:ext cx="7886700" cy="1325795"/>
          </a:xfrm>
        </p:spPr>
        <p:txBody>
          <a:bodyPr>
            <a:normAutofit/>
          </a:bodyPr>
          <a:lstStyle/>
          <a:p>
            <a:r>
              <a:rPr lang="zh-CN" altLang="en-US" sz="3600" b="1" dirty="0" smtClean="0">
                <a:solidFill>
                  <a:srgbClr val="0067B6"/>
                </a:solidFill>
                <a:latin typeface="微软雅黑" panose="020B0503020204020204" pitchFamily="34" charset="-122"/>
                <a:ea typeface="微软雅黑" panose="020B0503020204020204" pitchFamily="34" charset="-122"/>
              </a:rPr>
              <a:t>三、诊室管理要求</a:t>
            </a:r>
            <a:endParaRPr lang="zh-CN" altLang="en-US" sz="3600" b="1" dirty="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714348" y="1214422"/>
            <a:ext cx="8072494" cy="5357850"/>
          </a:xfrm>
        </p:spPr>
        <p:txBody>
          <a:bodyPr>
            <a:normAutofit fontScale="85000" lnSpcReduction="20000"/>
          </a:bodyPr>
          <a:lstStyle/>
          <a:p>
            <a:pPr>
              <a:buFont typeface="Wingdings" panose="05000000000000000000" pitchFamily="2" charset="2"/>
              <a:buChar char="Ø"/>
            </a:pPr>
            <a:r>
              <a:rPr lang="zh-CN" altLang="en-US" sz="2000" b="1" dirty="0" smtClean="0">
                <a:latin typeface="微软雅黑" panose="020B0503020204020204" pitchFamily="34" charset="-122"/>
                <a:ea typeface="微软雅黑" panose="020B0503020204020204" pitchFamily="34" charset="-122"/>
                <a:cs typeface="黑体" panose="02010609060101010101" charset="-122"/>
              </a:rPr>
              <a:t>候诊室要求：</a:t>
            </a:r>
            <a:endParaRPr lang="en-US" altLang="zh-CN" sz="2000" b="1" dirty="0" smtClean="0">
              <a:latin typeface="微软雅黑" panose="020B0503020204020204" pitchFamily="34" charset="-122"/>
              <a:ea typeface="微软雅黑" panose="020B0503020204020204" pitchFamily="34" charset="-122"/>
              <a:cs typeface="黑体" panose="02010609060101010101" charset="-122"/>
            </a:endParaRPr>
          </a:p>
          <a:p>
            <a:pPr>
              <a:buFont typeface="Wingdings" panose="05000000000000000000" pitchFamily="2" charset="2"/>
              <a:buChar char="Ø"/>
            </a:pPr>
            <a:r>
              <a:rPr lang="zh-CN" altLang="en-US" sz="2000" dirty="0" smtClean="0">
                <a:latin typeface="微软雅黑" panose="020B0503020204020204" pitchFamily="34" charset="-122"/>
                <a:ea typeface="微软雅黑" panose="020B0503020204020204" pitchFamily="34" charset="-122"/>
                <a:cs typeface="黑体" panose="02010609060101010101" charset="-122"/>
              </a:rPr>
              <a:t>诊室要保持良好通风，必要时可加装机械通风装置。患者之间保持距离。</a:t>
            </a:r>
            <a:endParaRPr lang="en-US" altLang="zh-CN" sz="2000" dirty="0" smtClean="0">
              <a:latin typeface="微软雅黑" panose="020B0503020204020204" pitchFamily="34" charset="-122"/>
              <a:ea typeface="微软雅黑" panose="020B0503020204020204" pitchFamily="34" charset="-122"/>
              <a:cs typeface="黑体" panose="02010609060101010101" charset="-122"/>
            </a:endParaRPr>
          </a:p>
          <a:p>
            <a:pPr>
              <a:buFont typeface="Wingdings" panose="05000000000000000000" pitchFamily="2" charset="2"/>
              <a:buChar char="Ø"/>
            </a:pPr>
            <a:endParaRPr lang="en-US" altLang="zh-CN" sz="2000" dirty="0" smtClean="0">
              <a:latin typeface="微软雅黑" panose="020B0503020204020204" pitchFamily="34" charset="-122"/>
              <a:ea typeface="微软雅黑" panose="020B0503020204020204" pitchFamily="34" charset="-122"/>
              <a:cs typeface="黑体" panose="02010609060101010101" charset="-122"/>
            </a:endParaRPr>
          </a:p>
          <a:p>
            <a:pPr>
              <a:buFont typeface="Wingdings" panose="05000000000000000000" pitchFamily="2" charset="2"/>
              <a:buChar char="Ø"/>
            </a:pPr>
            <a:r>
              <a:rPr lang="zh-CN" altLang="en-US" sz="2000" b="1" dirty="0" smtClean="0">
                <a:latin typeface="微软雅黑" panose="020B0503020204020204" pitchFamily="34" charset="-122"/>
                <a:ea typeface="微软雅黑" panose="020B0503020204020204" pitchFamily="34" charset="-122"/>
                <a:cs typeface="黑体" panose="02010609060101010101" charset="-122"/>
              </a:rPr>
              <a:t>诊室要求：</a:t>
            </a:r>
            <a:endParaRPr lang="en-US" altLang="zh-CN" sz="2000" b="1" dirty="0" smtClean="0">
              <a:latin typeface="微软雅黑" panose="020B0503020204020204" pitchFamily="34" charset="-122"/>
              <a:ea typeface="微软雅黑" panose="020B0503020204020204" pitchFamily="34" charset="-122"/>
              <a:cs typeface="黑体" panose="02010609060101010101" charset="-122"/>
            </a:endParaRPr>
          </a:p>
          <a:p>
            <a:pPr marL="241300" marR="5080" indent="-228600">
              <a:lnSpc>
                <a:spcPct val="150000"/>
              </a:lnSpc>
              <a:spcBef>
                <a:spcPts val="995"/>
              </a:spcBef>
              <a:buFont typeface="Arial" panose="020B0604020202020204"/>
              <a:buChar char="•"/>
              <a:tabLst>
                <a:tab pos="241300" algn="l"/>
              </a:tabLst>
            </a:pPr>
            <a:r>
              <a:rPr lang="zh-CN" altLang="en-US" sz="2000" dirty="0" smtClean="0">
                <a:latin typeface="微软雅黑" panose="020B0503020204020204" pitchFamily="34" charset="-122"/>
                <a:ea typeface="微软雅黑" panose="020B0503020204020204" pitchFamily="34" charset="-122"/>
                <a:cs typeface="黑体" panose="02010609060101010101" charset="-122"/>
              </a:rPr>
              <a:t>诊室应尽可能宽敞，至少可以摆放一张工作台、一张诊查床、流动水洗手设施（诊室内有配套的手卫生设施：</a:t>
            </a:r>
            <a:r>
              <a:rPr lang="zh-CN" altLang="en-US" sz="2000" b="1" dirty="0" smtClean="0">
                <a:latin typeface="微软雅黑" panose="020B0503020204020204" pitchFamily="34" charset="-122"/>
                <a:ea typeface="微软雅黑" panose="020B0503020204020204" pitchFamily="34" charset="-122"/>
                <a:cs typeface="黑体" panose="02010609060101010101" charset="-122"/>
              </a:rPr>
              <a:t>如</a:t>
            </a:r>
            <a:r>
              <a:rPr lang="zh-CN" altLang="en-US" sz="2000" b="1"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非手触</a:t>
            </a:r>
            <a:r>
              <a:rPr lang="zh-CN" altLang="en-US" sz="2000" b="1" dirty="0" smtClean="0">
                <a:latin typeface="微软雅黑" panose="020B0503020204020204" pitchFamily="34" charset="-122"/>
                <a:ea typeface="微软雅黑" panose="020B0503020204020204" pitchFamily="34" charset="-122"/>
                <a:cs typeface="黑体" panose="02010609060101010101" charset="-122"/>
              </a:rPr>
              <a:t>式洗手装置、洗手液、干手纸盒、六步洗手图等）</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，并安装独立电话保持联系</a:t>
            </a:r>
            <a:r>
              <a:rPr lang="zh-CN" altLang="en-US" sz="2400" dirty="0" smtClean="0">
                <a:latin typeface="微软雅黑" panose="020B0503020204020204" pitchFamily="34" charset="-122"/>
                <a:ea typeface="微软雅黑" panose="020B0503020204020204" pitchFamily="34" charset="-122"/>
                <a:cs typeface="黑体" panose="02010609060101010101" charset="-122"/>
              </a:rPr>
              <a:t>。</a:t>
            </a:r>
            <a:endParaRPr lang="zh-CN" altLang="en-US" sz="2400" dirty="0" smtClean="0">
              <a:latin typeface="微软雅黑" panose="020B0503020204020204" pitchFamily="34" charset="-122"/>
              <a:ea typeface="微软雅黑" panose="020B0503020204020204" pitchFamily="34" charset="-122"/>
              <a:cs typeface="黑体" panose="02010609060101010101" charset="-122"/>
            </a:endParaRPr>
          </a:p>
          <a:p>
            <a:pPr>
              <a:buFont typeface="Wingdings" panose="05000000000000000000" pitchFamily="2" charset="2"/>
              <a:buChar char="Ø"/>
            </a:pPr>
            <a:r>
              <a:rPr lang="zh-CN" altLang="en-US" sz="2000" dirty="0" smtClean="0">
                <a:latin typeface="微软雅黑" panose="020B0503020204020204" pitchFamily="34" charset="-122"/>
                <a:ea typeface="微软雅黑" panose="020B0503020204020204" pitchFamily="34" charset="-122"/>
                <a:cs typeface="黑体" panose="02010609060101010101" charset="-122"/>
              </a:rPr>
              <a:t>诊室台上放</a:t>
            </a:r>
            <a:r>
              <a:rPr lang="zh-CN" altLang="en-US" sz="2000" b="1" dirty="0" smtClean="0">
                <a:latin typeface="微软雅黑" panose="020B0503020204020204" pitchFamily="34" charset="-122"/>
                <a:ea typeface="微软雅黑" panose="020B0503020204020204" pitchFamily="34" charset="-122"/>
                <a:cs typeface="黑体" panose="02010609060101010101" charset="-122"/>
              </a:rPr>
              <a:t>手消液</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，医护人员要做好手卫生，诊室要求一人一就诊，避免人员聚集，就诊过程中患者及医务人员都要正确佩戴口罩。</a:t>
            </a:r>
            <a:endParaRPr lang="en-US" altLang="zh-CN" sz="2000" dirty="0" smtClean="0">
              <a:latin typeface="微软雅黑" panose="020B0503020204020204" pitchFamily="34" charset="-122"/>
              <a:ea typeface="微软雅黑" panose="020B0503020204020204" pitchFamily="34" charset="-122"/>
              <a:cs typeface="黑体" panose="02010609060101010101" charset="-122"/>
            </a:endParaRPr>
          </a:p>
          <a:p>
            <a:pPr marL="0" indent="0">
              <a:buNone/>
            </a:pPr>
            <a:r>
              <a:rPr lang="zh-CN" altLang="en-US" sz="2400" dirty="0" smtClean="0">
                <a:latin typeface="微软雅黑" panose="020B0503020204020204" pitchFamily="34" charset="-122"/>
                <a:ea typeface="微软雅黑" panose="020B0503020204020204" pitchFamily="34" charset="-122"/>
              </a:rPr>
              <a:t>诊室的消毒管理</a:t>
            </a:r>
            <a:endParaRPr lang="en-US" altLang="zh-CN" sz="1800" b="1" spc="-10" dirty="0" smtClean="0">
              <a:latin typeface="微软雅黑" panose="020B0503020204020204" pitchFamily="34" charset="-122"/>
              <a:ea typeface="微软雅黑" panose="020B0503020204020204" pitchFamily="34" charset="-122"/>
              <a:cs typeface="黑体" panose="02010609060101010101" charset="-122"/>
            </a:endParaRPr>
          </a:p>
          <a:p>
            <a:pPr marL="241300" marR="262255" indent="-228600">
              <a:lnSpc>
                <a:spcPct val="145000"/>
              </a:lnSpc>
              <a:spcBef>
                <a:spcPts val="100"/>
              </a:spcBef>
              <a:buFont typeface="Arial" panose="020B0604020202020204"/>
              <a:buChar char="•"/>
              <a:tabLst>
                <a:tab pos="240665" algn="l"/>
                <a:tab pos="241300" algn="l"/>
              </a:tabLst>
            </a:pP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实时或定</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时</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对环境和</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空</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气进行清</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洁</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消毒，并</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建</a:t>
            </a:r>
            <a:r>
              <a:rPr lang="zh-CN" altLang="en-US" sz="2000" spc="10" dirty="0" smtClean="0">
                <a:latin typeface="微软雅黑" panose="020B0503020204020204" pitchFamily="34" charset="-122"/>
                <a:ea typeface="微软雅黑" panose="020B0503020204020204" pitchFamily="34" charset="-122"/>
                <a:cs typeface="黑体" panose="02010609060101010101" charset="-122"/>
              </a:rPr>
              <a:t>立</a:t>
            </a:r>
            <a:r>
              <a:rPr lang="zh-CN" altLang="en-US" sz="2000" b="1" spc="-1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终</a:t>
            </a:r>
            <a:r>
              <a:rPr lang="zh-CN" altLang="en-US" sz="2000" b="1"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末</a:t>
            </a:r>
            <a:r>
              <a:rPr lang="zh-CN" altLang="en-US" sz="2000" b="1" spc="-1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清</a:t>
            </a:r>
            <a:r>
              <a:rPr lang="zh-CN" altLang="en-US" sz="2000" b="1"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洁</a:t>
            </a:r>
            <a:r>
              <a:rPr lang="zh-CN" altLang="en-US" sz="2000" b="1" spc="-1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消毒</a:t>
            </a:r>
            <a:r>
              <a:rPr lang="zh-CN" altLang="en-US" sz="2000" b="1"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登</a:t>
            </a:r>
            <a:r>
              <a:rPr lang="zh-CN" altLang="en-US" sz="2000" b="1" spc="-1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记</a:t>
            </a:r>
            <a:r>
              <a:rPr lang="zh-CN" altLang="en-US" sz="2000" b="1"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本</a:t>
            </a:r>
            <a:r>
              <a:rPr lang="zh-CN" altLang="en-US" sz="2000" b="1" spc="-1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或登</a:t>
            </a:r>
            <a:r>
              <a:rPr lang="zh-CN" altLang="en-US" sz="2000" b="1" spc="-15"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记</a:t>
            </a:r>
            <a:r>
              <a:rPr lang="zh-CN" altLang="en-US" sz="2000" b="1" spc="10" dirty="0" smtClean="0">
                <a:solidFill>
                  <a:srgbClr val="FF0000"/>
                </a:solidFill>
                <a:latin typeface="微软雅黑" panose="020B0503020204020204" pitchFamily="34" charset="-122"/>
                <a:ea typeface="微软雅黑" panose="020B0503020204020204" pitchFamily="34" charset="-122"/>
                <a:cs typeface="黑体" panose="02010609060101010101" charset="-122"/>
              </a:rPr>
              <a:t>表</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，登</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记</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内</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容</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包</a:t>
            </a:r>
            <a:r>
              <a:rPr lang="zh-CN" altLang="en-US" sz="2000" spc="10" dirty="0" smtClean="0">
                <a:latin typeface="微软雅黑" panose="020B0503020204020204" pitchFamily="34" charset="-122"/>
                <a:ea typeface="微软雅黑" panose="020B0503020204020204" pitchFamily="34" charset="-122"/>
                <a:cs typeface="黑体" panose="02010609060101010101" charset="-122"/>
              </a:rPr>
              <a:t>括</a:t>
            </a:r>
            <a:r>
              <a:rPr lang="en-US" altLang="zh-CN" sz="2000" spc="-15" dirty="0" smtClean="0">
                <a:latin typeface="微软雅黑" panose="020B0503020204020204" pitchFamily="34" charset="-122"/>
                <a:ea typeface="微软雅黑" panose="020B0503020204020204" pitchFamily="34" charset="-122"/>
                <a:cs typeface="黑体" panose="02010609060101010101" charset="-122"/>
              </a:rPr>
              <a:t>:</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空气</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地面</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物</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体</a:t>
            </a:r>
            <a:r>
              <a:rPr lang="zh-CN" altLang="en-US" sz="2000" spc="-5" dirty="0" smtClean="0">
                <a:latin typeface="微软雅黑" panose="020B0503020204020204" pitchFamily="34" charset="-122"/>
                <a:ea typeface="微软雅黑" panose="020B0503020204020204" pitchFamily="34" charset="-122"/>
                <a:cs typeface="黑体" panose="02010609060101010101" charset="-122"/>
              </a:rPr>
              <a:t>表面等。</a:t>
            </a:r>
            <a:endParaRPr lang="zh-CN" altLang="en-US" sz="2000" dirty="0" smtClean="0">
              <a:latin typeface="微软雅黑" panose="020B0503020204020204" pitchFamily="34" charset="-122"/>
              <a:ea typeface="微软雅黑" panose="020B0503020204020204" pitchFamily="34" charset="-122"/>
              <a:cs typeface="黑体" panose="02010609060101010101" charset="-122"/>
            </a:endParaRPr>
          </a:p>
          <a:p>
            <a:pPr>
              <a:buNone/>
            </a:pPr>
            <a:endParaRPr lang="en-US" altLang="zh-CN" sz="2000" dirty="0" smtClean="0">
              <a:latin typeface="微软雅黑" panose="020B0503020204020204" pitchFamily="34" charset="-122"/>
              <a:ea typeface="微软雅黑" panose="020B0503020204020204" pitchFamily="34" charset="-122"/>
              <a:cs typeface="黑体" panose="02010609060101010101" charset="-122"/>
            </a:endParaRPr>
          </a:p>
          <a:p>
            <a:pPr>
              <a:buFont typeface="Wingdings" panose="05000000000000000000" pitchFamily="2" charset="2"/>
              <a:buChar char="Ø"/>
            </a:pPr>
            <a:r>
              <a:rPr lang="zh-CN" altLang="en-US" sz="2000" dirty="0" smtClean="0">
                <a:latin typeface="微软雅黑" panose="020B0503020204020204" pitchFamily="34" charset="-122"/>
                <a:ea typeface="微软雅黑" panose="020B0503020204020204" pitchFamily="34" charset="-122"/>
                <a:cs typeface="黑体" panose="02010609060101010101" charset="-122"/>
              </a:rPr>
              <a:t>社区服务站或卫生院、民营医院等至少要备一间临时隔离留观室。</a:t>
            </a:r>
            <a:endParaRPr lang="en-US" altLang="zh-CN" sz="2000" dirty="0" smtClean="0">
              <a:latin typeface="微软雅黑" panose="020B0503020204020204" pitchFamily="34" charset="-122"/>
              <a:ea typeface="微软雅黑" panose="020B0503020204020204" pitchFamily="34" charset="-122"/>
              <a:cs typeface="黑体" panose="02010609060101010101" charset="-122"/>
            </a:endParaRPr>
          </a:p>
          <a:p>
            <a:pPr>
              <a:lnSpc>
                <a:spcPct val="100000"/>
              </a:lnSpc>
              <a:spcBef>
                <a:spcPts val="20"/>
              </a:spcBef>
            </a:pPr>
            <a:endParaRPr lang="zh-CN" altLang="en-US" sz="2000" dirty="0" smtClean="0">
              <a:latin typeface="微软雅黑" panose="020B0503020204020204" pitchFamily="34" charset="-122"/>
              <a:ea typeface="微软雅黑" panose="020B0503020204020204" pitchFamily="34" charset="-122"/>
              <a:cs typeface="Times New Roman" panose="02020603050405020304"/>
            </a:endParaRPr>
          </a:p>
          <a:p>
            <a:pPr marL="241300" indent="-228600">
              <a:spcBef>
                <a:spcPts val="5"/>
              </a:spcBef>
              <a:buFont typeface="Arial" panose="020B0604020202020204"/>
              <a:buChar char="•"/>
              <a:tabLst>
                <a:tab pos="241300" algn="l"/>
              </a:tabLst>
            </a:pPr>
            <a:r>
              <a:rPr lang="zh-CN" altLang="en-US" sz="2000" dirty="0" smtClean="0">
                <a:latin typeface="微软雅黑" panose="020B0503020204020204" pitchFamily="34" charset="-122"/>
                <a:ea typeface="微软雅黑" panose="020B0503020204020204" pitchFamily="34" charset="-122"/>
                <a:cs typeface="黑体" panose="02010609060101010101" charset="-122"/>
              </a:rPr>
              <a:t>临时隔离留观室的要求：应</a:t>
            </a:r>
            <a:r>
              <a:rPr lang="zh-CN" altLang="en-US" sz="2100" b="1" dirty="0" smtClean="0">
                <a:latin typeface="微软雅黑" panose="020B0503020204020204" pitchFamily="34" charset="-122"/>
                <a:ea typeface="微软雅黑" panose="020B0503020204020204" pitchFamily="34" charset="-122"/>
                <a:cs typeface="黑体" panose="02010609060101010101" charset="-122"/>
              </a:rPr>
              <a:t>单人单间，门保持关闭状态</a:t>
            </a:r>
            <a:r>
              <a:rPr lang="zh-CN" altLang="en-US" sz="2000" dirty="0" smtClean="0">
                <a:latin typeface="微软雅黑" panose="020B0503020204020204" pitchFamily="34" charset="-122"/>
                <a:ea typeface="微软雅黑" panose="020B0503020204020204" pitchFamily="34" charset="-122"/>
                <a:cs typeface="黑体" panose="02010609060101010101" charset="-122"/>
              </a:rPr>
              <a:t>。</a:t>
            </a:r>
            <a:endParaRPr lang="en-US" altLang="zh-CN" sz="2000" dirty="0" smtClean="0">
              <a:latin typeface="微软雅黑" panose="020B0503020204020204" pitchFamily="34" charset="-122"/>
              <a:ea typeface="微软雅黑" panose="020B0503020204020204" pitchFamily="34" charset="-122"/>
              <a:cs typeface="黑体" panose="02010609060101010101" charset="-122"/>
            </a:endParaRPr>
          </a:p>
          <a:p>
            <a:pPr marL="241300" indent="-228600">
              <a:spcBef>
                <a:spcPts val="5"/>
              </a:spcBef>
              <a:buFont typeface="Arial" panose="020B0604020202020204"/>
              <a:buChar char="•"/>
              <a:tabLst>
                <a:tab pos="241300" algn="l"/>
              </a:tabLst>
            </a:pPr>
            <a:endParaRPr lang="en-US" altLang="zh-CN" sz="2000" dirty="0" smtClean="0">
              <a:latin typeface="微软雅黑" panose="020B0503020204020204" pitchFamily="34" charset="-122"/>
              <a:ea typeface="微软雅黑" panose="020B0503020204020204" pitchFamily="34" charset="-122"/>
              <a:cs typeface="黑体" panose="02010609060101010101" charset="-122"/>
            </a:endParaRPr>
          </a:p>
          <a:p>
            <a:pPr marL="241300" indent="-228600">
              <a:spcBef>
                <a:spcPts val="5"/>
              </a:spcBef>
              <a:buFont typeface="Arial" panose="020B0604020202020204"/>
              <a:buChar char="•"/>
              <a:tabLst>
                <a:tab pos="241300" algn="l"/>
              </a:tabLst>
            </a:pPr>
            <a:r>
              <a:rPr lang="zh-CN" altLang="en-US" sz="2000" dirty="0" smtClean="0">
                <a:latin typeface="微软雅黑" panose="020B0503020204020204" pitchFamily="34" charset="-122"/>
                <a:ea typeface="微软雅黑" panose="020B0503020204020204" pitchFamily="34" charset="-122"/>
                <a:cs typeface="黑体" panose="02010609060101010101" charset="-122"/>
              </a:rPr>
              <a:t>（应配置消毒设备：如紫外线灯或车、医用空气消毒机等）</a:t>
            </a:r>
            <a:endParaRPr lang="en-US" altLang="zh-CN" sz="2000" dirty="0" smtClean="0">
              <a:latin typeface="微软雅黑" panose="020B0503020204020204" pitchFamily="34" charset="-122"/>
              <a:ea typeface="微软雅黑" panose="020B0503020204020204" pitchFamily="34" charset="-122"/>
              <a:cs typeface="黑体" panose="02010609060101010101" charset="-122"/>
            </a:endParaRPr>
          </a:p>
          <a:p>
            <a:pPr>
              <a:buFont typeface="Wingdings" panose="05000000000000000000" pitchFamily="2" charset="2"/>
              <a:buChar char="Ø"/>
            </a:pPr>
            <a:endParaRPr lang="zh-CN" altLang="en-US" sz="2000" dirty="0" smtClean="0">
              <a:latin typeface="微软雅黑" panose="020B0503020204020204" pitchFamily="34" charset="-122"/>
              <a:ea typeface="微软雅黑" panose="020B0503020204020204" pitchFamily="34" charset="-122"/>
              <a:cs typeface="黑体" panose="02010609060101010101" charset="-122"/>
            </a:endParaRPr>
          </a:p>
          <a:p>
            <a:pPr marL="0" indent="0">
              <a:buNone/>
            </a:pP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69900" y="276"/>
            <a:ext cx="7886700" cy="1325795"/>
          </a:xfrm>
        </p:spPr>
        <p:txBody>
          <a:bodyPr>
            <a:normAutofit/>
          </a:bodyPr>
          <a:lstStyle/>
          <a:p>
            <a:r>
              <a:rPr lang="zh-CN" altLang="en-US" sz="3600" dirty="0" smtClean="0">
                <a:solidFill>
                  <a:srgbClr val="0067B6"/>
                </a:solidFill>
                <a:latin typeface="微软雅黑" panose="020B0503020204020204" pitchFamily="34" charset="-122"/>
                <a:ea typeface="微软雅黑" panose="020B0503020204020204" pitchFamily="34" charset="-122"/>
              </a:rPr>
              <a:t>发热诊室的管理要求</a:t>
            </a:r>
            <a:endParaRPr lang="zh-CN" altLang="en-US" sz="3600" dirty="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571472" y="1071546"/>
            <a:ext cx="8286808" cy="5643602"/>
          </a:xfrm>
        </p:spPr>
        <p:txBody>
          <a:bodyPr>
            <a:normAutofit fontScale="97500"/>
          </a:bodyPr>
          <a:lstStyle/>
          <a:p>
            <a:pPr marL="259080">
              <a:lnSpc>
                <a:spcPct val="100000"/>
              </a:lnSpc>
              <a:spcBef>
                <a:spcPts val="20"/>
              </a:spcBef>
            </a:pPr>
            <a:endParaRPr lang="zh-CN" altLang="en-US" sz="2000" dirty="0">
              <a:latin typeface="微软雅黑" panose="020B0503020204020204" pitchFamily="34" charset="-122"/>
              <a:ea typeface="微软雅黑" panose="020B0503020204020204" pitchFamily="34" charset="-122"/>
              <a:cs typeface="Times New Roman" panose="02020603050405020304"/>
            </a:endParaRPr>
          </a:p>
          <a:p>
            <a:pPr marL="500380" indent="-228600">
              <a:lnSpc>
                <a:spcPts val="3400"/>
              </a:lnSpc>
              <a:buFont typeface="Arial" panose="020B0604020202020204"/>
              <a:buChar char="•"/>
              <a:tabLst>
                <a:tab pos="501015" algn="l"/>
              </a:tabLst>
            </a:pPr>
            <a:r>
              <a:rPr lang="en-US" altLang="zh-CN" sz="2400" b="1" dirty="0">
                <a:latin typeface="微软雅黑" panose="020B0503020204020204" pitchFamily="34" charset="-122"/>
                <a:ea typeface="微软雅黑" panose="020B0503020204020204" pitchFamily="34" charset="-122"/>
              </a:rPr>
              <a:t>1</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设置要求：</a:t>
            </a:r>
            <a:endParaRPr lang="en-US" altLang="zh-CN" sz="2400" b="1" dirty="0" smtClean="0">
              <a:latin typeface="微软雅黑" panose="020B0503020204020204" pitchFamily="34" charset="-122"/>
              <a:ea typeface="微软雅黑" panose="020B0503020204020204" pitchFamily="34" charset="-122"/>
            </a:endParaRPr>
          </a:p>
          <a:p>
            <a:pPr marL="500380" indent="-228600">
              <a:lnSpc>
                <a:spcPts val="3500"/>
              </a:lnSpc>
              <a:buFont typeface="Arial" panose="020B0604020202020204"/>
              <a:buChar char="•"/>
              <a:tabLst>
                <a:tab pos="501015" algn="l"/>
              </a:tabLst>
            </a:pPr>
            <a:r>
              <a:rPr lang="zh-CN" altLang="en-US" sz="2400" dirty="0" smtClean="0">
                <a:latin typeface="微软雅黑" panose="020B0503020204020204" pitchFamily="34" charset="-122"/>
                <a:ea typeface="微软雅黑" panose="020B0503020204020204" pitchFamily="34" charset="-122"/>
              </a:rPr>
              <a:t>按照</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关于发挥医疗机构哨点作用做好常态化疫情防控工作的通知</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（联防联控机制综发</a:t>
            </a:r>
            <a:r>
              <a:rPr lang="en-US" altLang="zh-CN" sz="2400" dirty="0" smtClean="0">
                <a:latin typeface="微软雅黑" panose="020B0503020204020204" pitchFamily="34" charset="-122"/>
                <a:ea typeface="微软雅黑" panose="020B0503020204020204" pitchFamily="34" charset="-122"/>
              </a:rPr>
              <a:t>〔2020〕186</a:t>
            </a:r>
            <a:r>
              <a:rPr lang="zh-CN" altLang="en-US" sz="2400" dirty="0" smtClean="0">
                <a:latin typeface="微软雅黑" panose="020B0503020204020204" pitchFamily="34" charset="-122"/>
                <a:ea typeface="微软雅黑" panose="020B0503020204020204" pitchFamily="34" charset="-122"/>
              </a:rPr>
              <a:t>号）和</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关于疫情常态化防控下规范医疗机构诊疗流程的通知</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（联防联控机制医疗发</a:t>
            </a:r>
            <a:r>
              <a:rPr lang="en-US" altLang="zh-CN" sz="2400" dirty="0" smtClean="0">
                <a:latin typeface="微软雅黑" panose="020B0503020204020204" pitchFamily="34" charset="-122"/>
                <a:ea typeface="微软雅黑" panose="020B0503020204020204" pitchFamily="34" charset="-122"/>
              </a:rPr>
              <a:t>〔2020〕272</a:t>
            </a:r>
            <a:r>
              <a:rPr lang="zh-CN" altLang="en-US" sz="2400" dirty="0" smtClean="0">
                <a:latin typeface="微软雅黑" panose="020B0503020204020204" pitchFamily="34" charset="-122"/>
                <a:ea typeface="微软雅黑" panose="020B0503020204020204" pitchFamily="34" charset="-122"/>
              </a:rPr>
              <a:t>号）文件要求，以“</a:t>
            </a:r>
            <a:r>
              <a:rPr lang="zh-CN" altLang="en-US" sz="2400" dirty="0" smtClean="0">
                <a:solidFill>
                  <a:srgbClr val="FF0000"/>
                </a:solidFill>
                <a:latin typeface="微软雅黑" panose="020B0503020204020204" pitchFamily="34" charset="-122"/>
                <a:ea typeface="微软雅黑" panose="020B0503020204020204" pitchFamily="34" charset="-122"/>
              </a:rPr>
              <a:t>可设尽设、布局合理、条件合格、工作规范</a:t>
            </a:r>
            <a:r>
              <a:rPr lang="zh-CN" altLang="en-US" sz="2400" dirty="0" smtClean="0">
                <a:latin typeface="微软雅黑" panose="020B0503020204020204" pitchFamily="34" charset="-122"/>
                <a:ea typeface="微软雅黑" panose="020B0503020204020204" pitchFamily="34" charset="-122"/>
              </a:rPr>
              <a:t>”为原则，结合各地传染病防控和群众实际医疗需求，在有条件的乡镇卫生院和社区卫生服务中心设置发热诊室。所有基层医疗卫生机构均应当严格落实预检分诊并实现“哨点”功能。</a:t>
            </a:r>
            <a:endParaRPr lang="zh-CN" altLang="en-US" sz="2400" dirty="0" smtClean="0">
              <a:latin typeface="微软雅黑" panose="020B0503020204020204" pitchFamily="34" charset="-122"/>
              <a:ea typeface="微软雅黑" panose="020B0503020204020204" pitchFamily="34" charset="-122"/>
            </a:endParaRPr>
          </a:p>
          <a:p>
            <a:pPr marL="500380" marR="309245" indent="-228600">
              <a:lnSpc>
                <a:spcPct val="150000"/>
              </a:lnSpc>
              <a:spcBef>
                <a:spcPts val="990"/>
              </a:spcBef>
              <a:buFont typeface="Arial" panose="020B0604020202020204"/>
              <a:buChar char="•"/>
              <a:tabLst>
                <a:tab pos="501015" algn="l"/>
              </a:tabLst>
            </a:pPr>
            <a:endParaRPr lang="en-US" altLang="zh-CN" sz="2400" spc="-5" dirty="0" smtClean="0">
              <a:latin typeface="微软雅黑" panose="020B0503020204020204" pitchFamily="34" charset="-122"/>
              <a:ea typeface="微软雅黑" panose="020B0503020204020204" pitchFamily="34" charset="-122"/>
            </a:endParaRPr>
          </a:p>
          <a:p>
            <a:pPr marL="241300" marR="5080" indent="-228600" algn="just">
              <a:lnSpc>
                <a:spcPct val="150000"/>
              </a:lnSpc>
              <a:spcBef>
                <a:spcPts val="1005"/>
              </a:spcBef>
              <a:buFont typeface="Arial" panose="020B0604020202020204"/>
              <a:buChar char="•"/>
              <a:tabLst>
                <a:tab pos="241300" algn="l"/>
              </a:tabLst>
            </a:pPr>
            <a:endParaRPr lang="zh-CN" altLang="en-US" sz="2000" dirty="0" smtClean="0">
              <a:latin typeface="微软雅黑" panose="020B0503020204020204" pitchFamily="34" charset="-122"/>
              <a:ea typeface="微软雅黑" panose="020B0503020204020204" pitchFamily="34" charset="-122"/>
              <a:cs typeface="黑体" panose="02010609060101010101" charset="-122"/>
            </a:endParaRPr>
          </a:p>
          <a:p>
            <a:pPr marL="500380" marR="309245" indent="-228600">
              <a:lnSpc>
                <a:spcPct val="150000"/>
              </a:lnSpc>
              <a:spcBef>
                <a:spcPts val="990"/>
              </a:spcBef>
              <a:buFont typeface="Arial" panose="020B0604020202020204"/>
              <a:buChar char="•"/>
              <a:tabLst>
                <a:tab pos="501015" algn="l"/>
              </a:tabLst>
            </a:pPr>
            <a:endParaRPr lang="zh-CN" altLang="en-US" sz="2000" dirty="0">
              <a:latin typeface="微软雅黑" panose="020B0503020204020204" pitchFamily="34" charset="-122"/>
              <a:ea typeface="微软雅黑" panose="020B0503020204020204" pitchFamily="34" charset="-122"/>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69900" y="276"/>
            <a:ext cx="7886700" cy="1325795"/>
          </a:xfrm>
        </p:spPr>
        <p:txBody>
          <a:bodyPr>
            <a:normAutofit/>
          </a:bodyPr>
          <a:lstStyle/>
          <a:p>
            <a:r>
              <a:rPr lang="zh-CN" altLang="en-US" sz="3600" dirty="0" smtClean="0">
                <a:solidFill>
                  <a:srgbClr val="0067B6"/>
                </a:solidFill>
                <a:latin typeface="微软雅黑" panose="020B0503020204020204" pitchFamily="34" charset="-122"/>
                <a:ea typeface="微软雅黑" panose="020B0503020204020204" pitchFamily="34" charset="-122"/>
              </a:rPr>
              <a:t>发热诊室的管理要求</a:t>
            </a:r>
            <a:endParaRPr lang="zh-CN" altLang="en-US" sz="3600" dirty="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571472" y="1071546"/>
            <a:ext cx="8286808" cy="5643602"/>
          </a:xfrm>
        </p:spPr>
        <p:txBody>
          <a:bodyPr>
            <a:normAutofit fontScale="82500" lnSpcReduction="10000"/>
          </a:bodyPr>
          <a:lstStyle/>
          <a:p>
            <a:pPr marL="259080">
              <a:lnSpc>
                <a:spcPct val="100000"/>
              </a:lnSpc>
              <a:spcBef>
                <a:spcPts val="20"/>
              </a:spcBef>
            </a:pPr>
            <a:endParaRPr lang="zh-CN" altLang="en-US" sz="2000" dirty="0">
              <a:latin typeface="微软雅黑" panose="020B0503020204020204" pitchFamily="34" charset="-122"/>
              <a:ea typeface="微软雅黑" panose="020B0503020204020204" pitchFamily="34" charset="-122"/>
              <a:cs typeface="Times New Roman" panose="02020603050405020304"/>
            </a:endParaRPr>
          </a:p>
          <a:p>
            <a:pPr marL="500380" indent="-228600">
              <a:lnSpc>
                <a:spcPts val="3400"/>
              </a:lnSpc>
              <a:buFont typeface="Arial" panose="020B0604020202020204"/>
              <a:buChar char="•"/>
              <a:tabLst>
                <a:tab pos="501015" algn="l"/>
              </a:tabLst>
            </a:pPr>
            <a:r>
              <a:rPr lang="en-US" altLang="zh-CN" sz="2400" b="1" dirty="0">
                <a:latin typeface="微软雅黑" panose="020B0503020204020204" pitchFamily="34" charset="-122"/>
                <a:ea typeface="微软雅黑" panose="020B0503020204020204" pitchFamily="34" charset="-122"/>
              </a:rPr>
              <a:t>2</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诊室要求：</a:t>
            </a:r>
            <a:endParaRPr lang="en-US" altLang="zh-CN" sz="2400" b="1" dirty="0" smtClean="0">
              <a:latin typeface="微软雅黑" panose="020B0503020204020204" pitchFamily="34" charset="-122"/>
              <a:ea typeface="微软雅黑" panose="020B0503020204020204" pitchFamily="34" charset="-122"/>
            </a:endParaRPr>
          </a:p>
          <a:p>
            <a:pPr marL="500380" indent="-228600">
              <a:lnSpc>
                <a:spcPts val="3500"/>
              </a:lnSpc>
              <a:buFont typeface="Arial" panose="020B0604020202020204"/>
              <a:buChar char="•"/>
              <a:tabLst>
                <a:tab pos="501015" algn="l"/>
              </a:tabLst>
            </a:pPr>
            <a:r>
              <a:rPr lang="zh-CN" altLang="en-US" sz="2400" b="1" dirty="0" smtClean="0">
                <a:latin typeface="微软雅黑" panose="020B0503020204020204" pitchFamily="34" charset="-122"/>
                <a:ea typeface="微软雅黑" panose="020B0503020204020204" pitchFamily="34" charset="-122"/>
              </a:rPr>
              <a:t>发热诊室应当严格实行首诊负责制，</a:t>
            </a:r>
            <a:r>
              <a:rPr lang="zh-CN" altLang="en-US" sz="2400" dirty="0" smtClean="0">
                <a:latin typeface="微软雅黑" panose="020B0503020204020204" pitchFamily="34" charset="-122"/>
                <a:ea typeface="微软雅黑" panose="020B0503020204020204" pitchFamily="34" charset="-122"/>
              </a:rPr>
              <a:t>不得拒诊、拒收发热患者。所有到发热诊室就诊的患者，必须登记有效</a:t>
            </a:r>
            <a:r>
              <a:rPr lang="zh-CN" altLang="en-US" sz="2400" dirty="0" smtClean="0">
                <a:solidFill>
                  <a:srgbClr val="FF0000"/>
                </a:solidFill>
                <a:latin typeface="微软雅黑" panose="020B0503020204020204" pitchFamily="34" charset="-122"/>
                <a:ea typeface="微软雅黑" panose="020B0503020204020204" pitchFamily="34" charset="-122"/>
              </a:rPr>
              <a:t>身份信息</a:t>
            </a:r>
            <a:r>
              <a:rPr lang="zh-CN" altLang="en-US" sz="2400" dirty="0" smtClean="0">
                <a:latin typeface="微软雅黑" panose="020B0503020204020204" pitchFamily="34" charset="-122"/>
                <a:ea typeface="微软雅黑" panose="020B0503020204020204" pitchFamily="34" charset="-122"/>
              </a:rPr>
              <a:t>或扫“</a:t>
            </a:r>
            <a:r>
              <a:rPr lang="zh-CN" altLang="en-US" sz="2400" dirty="0" smtClean="0">
                <a:solidFill>
                  <a:srgbClr val="FF0000"/>
                </a:solidFill>
                <a:latin typeface="微软雅黑" panose="020B0503020204020204" pitchFamily="34" charset="-122"/>
                <a:ea typeface="微软雅黑" panose="020B0503020204020204" pitchFamily="34" charset="-122"/>
              </a:rPr>
              <a:t>健康码</a:t>
            </a:r>
            <a:r>
              <a:rPr lang="zh-CN" altLang="en-US" sz="2400" dirty="0" smtClean="0">
                <a:latin typeface="微软雅黑" panose="020B0503020204020204" pitchFamily="34" charset="-122"/>
                <a:ea typeface="微软雅黑" panose="020B0503020204020204" pitchFamily="34" charset="-122"/>
              </a:rPr>
              <a:t>”。基层医疗机构需对全部发热患者进行</a:t>
            </a:r>
            <a:r>
              <a:rPr lang="zh-CN" altLang="en-US" sz="2400" dirty="0" smtClean="0">
                <a:solidFill>
                  <a:srgbClr val="FF0000"/>
                </a:solidFill>
                <a:latin typeface="微软雅黑" panose="020B0503020204020204" pitchFamily="34" charset="-122"/>
                <a:ea typeface="微软雅黑" panose="020B0503020204020204" pitchFamily="34" charset="-122"/>
              </a:rPr>
              <a:t>核酸检测和血常规检查</a:t>
            </a:r>
            <a:r>
              <a:rPr lang="zh-CN" altLang="en-US" sz="2400" dirty="0" smtClean="0">
                <a:latin typeface="微软雅黑" panose="020B0503020204020204" pitchFamily="34" charset="-122"/>
                <a:ea typeface="微软雅黑" panose="020B0503020204020204" pitchFamily="34" charset="-122"/>
              </a:rPr>
              <a:t>，不具备检测能力的，需通过</a:t>
            </a:r>
            <a:r>
              <a:rPr lang="zh-CN" altLang="en-US" sz="2400" dirty="0" smtClean="0">
                <a:solidFill>
                  <a:srgbClr val="FF0000"/>
                </a:solidFill>
                <a:latin typeface="微软雅黑" panose="020B0503020204020204" pitchFamily="34" charset="-122"/>
                <a:ea typeface="微软雅黑" panose="020B0503020204020204" pitchFamily="34" charset="-122"/>
              </a:rPr>
              <a:t>与其他医疗机构或第三方检测机构</a:t>
            </a:r>
            <a:r>
              <a:rPr lang="zh-CN" altLang="en-US" sz="2400" dirty="0" smtClean="0">
                <a:latin typeface="微软雅黑" panose="020B0503020204020204" pitchFamily="34" charset="-122"/>
                <a:ea typeface="微软雅黑" panose="020B0503020204020204" pitchFamily="34" charset="-122"/>
              </a:rPr>
              <a:t>合作的方式为发热患者提供检测服务。</a:t>
            </a:r>
            <a:endParaRPr lang="en-US" altLang="zh-CN" sz="2400" dirty="0" smtClean="0">
              <a:latin typeface="微软雅黑" panose="020B0503020204020204" pitchFamily="34" charset="-122"/>
              <a:ea typeface="微软雅黑" panose="020B0503020204020204" pitchFamily="34" charset="-122"/>
            </a:endParaRPr>
          </a:p>
          <a:p>
            <a:pPr marL="500380" indent="-228600">
              <a:lnSpc>
                <a:spcPts val="3500"/>
              </a:lnSpc>
              <a:buFont typeface="Arial" panose="020B0604020202020204"/>
              <a:buChar char="•"/>
              <a:tabLst>
                <a:tab pos="501015" algn="l"/>
              </a:tabLst>
            </a:pPr>
            <a:r>
              <a:rPr lang="zh-CN" altLang="en-US" sz="2400" b="1" dirty="0" smtClean="0">
                <a:latin typeface="微软雅黑" panose="020B0503020204020204" pitchFamily="34" charset="-122"/>
                <a:ea typeface="微软雅黑" panose="020B0503020204020204" pitchFamily="34" charset="-122"/>
              </a:rPr>
              <a:t>加强疾病早期诊断和传染病筛查</a:t>
            </a:r>
            <a:r>
              <a:rPr lang="zh-CN" altLang="en-US" sz="2400" dirty="0" smtClean="0">
                <a:latin typeface="微软雅黑" panose="020B0503020204020204" pitchFamily="34" charset="-122"/>
                <a:ea typeface="微软雅黑" panose="020B0503020204020204" pitchFamily="34" charset="-122"/>
              </a:rPr>
              <a:t>，对于需要集中救治的传染病患者，尽快转至</a:t>
            </a:r>
            <a:r>
              <a:rPr lang="zh-CN" altLang="en-US" sz="2400" b="1" dirty="0" smtClean="0">
                <a:latin typeface="微软雅黑" panose="020B0503020204020204" pitchFamily="34" charset="-122"/>
                <a:ea typeface="微软雅黑" panose="020B0503020204020204" pitchFamily="34" charset="-122"/>
              </a:rPr>
              <a:t>定点医院集中治疗</a:t>
            </a:r>
            <a:r>
              <a:rPr lang="zh-CN" altLang="en-US" sz="2400" dirty="0" smtClean="0">
                <a:latin typeface="微软雅黑" panose="020B0503020204020204" pitchFamily="34" charset="-122"/>
                <a:ea typeface="微软雅黑" panose="020B0503020204020204" pitchFamily="34" charset="-122"/>
              </a:rPr>
              <a:t>，并</a:t>
            </a:r>
            <a:r>
              <a:rPr lang="zh-CN" altLang="en-US" sz="2400" b="1" dirty="0" smtClean="0">
                <a:latin typeface="微软雅黑" panose="020B0503020204020204" pitchFamily="34" charset="-122"/>
                <a:ea typeface="微软雅黑" panose="020B0503020204020204" pitchFamily="34" charset="-122"/>
              </a:rPr>
              <a:t>按规定进行病例登记、报告</a:t>
            </a:r>
            <a:r>
              <a:rPr lang="zh-CN" altLang="en-US" sz="2400" dirty="0" smtClean="0">
                <a:latin typeface="微软雅黑" panose="020B0503020204020204" pitchFamily="34" charset="-122"/>
                <a:ea typeface="微软雅黑" panose="020B0503020204020204" pitchFamily="34" charset="-122"/>
              </a:rPr>
              <a:t>。对于诊断不明确且不能排除传染病的患者，也应当及时报告，并对患者采取</a:t>
            </a:r>
            <a:r>
              <a:rPr lang="zh-CN" altLang="en-US" sz="2400" b="1" dirty="0" smtClean="0">
                <a:latin typeface="微软雅黑" panose="020B0503020204020204" pitchFamily="34" charset="-122"/>
                <a:ea typeface="微软雅黑" panose="020B0503020204020204" pitchFamily="34" charset="-122"/>
              </a:rPr>
              <a:t>隔离</a:t>
            </a:r>
            <a:r>
              <a:rPr lang="zh-CN" altLang="en-US" sz="2400" dirty="0" smtClean="0">
                <a:latin typeface="微软雅黑" panose="020B0503020204020204" pitchFamily="34" charset="-122"/>
                <a:ea typeface="微软雅黑" panose="020B0503020204020204" pitchFamily="34" charset="-122"/>
              </a:rPr>
              <a:t>措施，不得擅自允许其自行转院或离院。对于有重症高危因素或病情进展迅速的患者，需及时转至有条件的医院进一步治疗。</a:t>
            </a:r>
            <a:endParaRPr lang="zh-CN" altLang="en-US" sz="2400" dirty="0" smtClean="0">
              <a:latin typeface="微软雅黑" panose="020B0503020204020204" pitchFamily="34" charset="-122"/>
              <a:ea typeface="微软雅黑" panose="020B0503020204020204" pitchFamily="34" charset="-122"/>
            </a:endParaRPr>
          </a:p>
          <a:p>
            <a:pPr marL="500380" marR="309245" indent="-228600">
              <a:lnSpc>
                <a:spcPct val="150000"/>
              </a:lnSpc>
              <a:spcBef>
                <a:spcPts val="990"/>
              </a:spcBef>
              <a:buFont typeface="Arial" panose="020B0604020202020204"/>
              <a:buChar char="•"/>
              <a:tabLst>
                <a:tab pos="501015" algn="l"/>
              </a:tabLst>
            </a:pPr>
            <a:endParaRPr lang="en-US" altLang="zh-CN" sz="2400" spc="-5" dirty="0" smtClean="0">
              <a:latin typeface="微软雅黑" panose="020B0503020204020204" pitchFamily="34" charset="-122"/>
              <a:ea typeface="微软雅黑" panose="020B0503020204020204" pitchFamily="34" charset="-122"/>
            </a:endParaRPr>
          </a:p>
          <a:p>
            <a:pPr marL="241300" marR="5080" indent="-228600" algn="just">
              <a:lnSpc>
                <a:spcPct val="150000"/>
              </a:lnSpc>
              <a:spcBef>
                <a:spcPts val="1005"/>
              </a:spcBef>
              <a:buFont typeface="Arial" panose="020B0604020202020204"/>
              <a:buChar char="•"/>
              <a:tabLst>
                <a:tab pos="241300" algn="l"/>
              </a:tabLst>
            </a:pPr>
            <a:endParaRPr lang="zh-CN" altLang="en-US" sz="2000" dirty="0" smtClean="0">
              <a:latin typeface="微软雅黑" panose="020B0503020204020204" pitchFamily="34" charset="-122"/>
              <a:ea typeface="微软雅黑" panose="020B0503020204020204" pitchFamily="34" charset="-122"/>
              <a:cs typeface="黑体" panose="02010609060101010101" charset="-122"/>
            </a:endParaRPr>
          </a:p>
          <a:p>
            <a:pPr marL="500380" marR="309245" indent="-228600">
              <a:lnSpc>
                <a:spcPct val="150000"/>
              </a:lnSpc>
              <a:spcBef>
                <a:spcPts val="990"/>
              </a:spcBef>
              <a:buFont typeface="Arial" panose="020B0604020202020204"/>
              <a:buChar char="•"/>
              <a:tabLst>
                <a:tab pos="501015" algn="l"/>
              </a:tabLst>
            </a:pPr>
            <a:endParaRPr lang="zh-CN" altLang="en-US" sz="2000" dirty="0">
              <a:latin typeface="微软雅黑" panose="020B0503020204020204" pitchFamily="34" charset="-122"/>
              <a:ea typeface="微软雅黑" panose="020B0503020204020204" pitchFamily="34" charset="-122"/>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69900" y="276"/>
            <a:ext cx="7886700" cy="1325795"/>
          </a:xfrm>
        </p:spPr>
        <p:txBody>
          <a:bodyPr>
            <a:normAutofit/>
          </a:bodyPr>
          <a:lstStyle/>
          <a:p>
            <a:r>
              <a:rPr lang="zh-CN" altLang="en-US" sz="3600" dirty="0" smtClean="0">
                <a:solidFill>
                  <a:srgbClr val="0067B6"/>
                </a:solidFill>
                <a:latin typeface="微软雅黑" panose="020B0503020204020204" pitchFamily="34" charset="-122"/>
                <a:ea typeface="微软雅黑" panose="020B0503020204020204" pitchFamily="34" charset="-122"/>
              </a:rPr>
              <a:t>发热诊室的管理要求</a:t>
            </a:r>
            <a:endParaRPr lang="zh-CN" altLang="en-US" sz="3600" dirty="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571472" y="1071546"/>
            <a:ext cx="8286808" cy="5643602"/>
          </a:xfrm>
        </p:spPr>
        <p:txBody>
          <a:bodyPr>
            <a:normAutofit fontScale="67500" lnSpcReduction="20000"/>
          </a:bodyPr>
          <a:lstStyle/>
          <a:p>
            <a:pPr marL="259080">
              <a:lnSpc>
                <a:spcPct val="100000"/>
              </a:lnSpc>
              <a:spcBef>
                <a:spcPts val="20"/>
              </a:spcBef>
            </a:pPr>
            <a:endParaRPr lang="zh-CN" altLang="en-US" sz="2000" dirty="0">
              <a:latin typeface="微软雅黑" panose="020B0503020204020204" pitchFamily="34" charset="-122"/>
              <a:ea typeface="微软雅黑" panose="020B0503020204020204" pitchFamily="34" charset="-122"/>
              <a:cs typeface="Times New Roman" panose="02020603050405020304"/>
            </a:endParaRPr>
          </a:p>
          <a:p>
            <a:pPr marL="500380" indent="-228600">
              <a:lnSpc>
                <a:spcPts val="3400"/>
              </a:lnSpc>
              <a:buFont typeface="Arial" panose="020B0604020202020204"/>
              <a:buChar char="•"/>
              <a:tabLst>
                <a:tab pos="501015" algn="l"/>
              </a:tabLst>
            </a:pPr>
            <a:r>
              <a:rPr lang="en-US" altLang="zh-CN" sz="2400" b="1" dirty="0" smtClean="0">
                <a:latin typeface="微软雅黑" panose="020B0503020204020204" pitchFamily="34" charset="-122"/>
                <a:ea typeface="微软雅黑" panose="020B0503020204020204" pitchFamily="34" charset="-122"/>
              </a:rPr>
              <a:t>3.</a:t>
            </a:r>
            <a:r>
              <a:rPr lang="zh-CN" altLang="en-US" sz="2400" b="1" dirty="0" smtClean="0">
                <a:latin typeface="微软雅黑" panose="020B0503020204020204" pitchFamily="34" charset="-122"/>
                <a:ea typeface="微软雅黑" panose="020B0503020204020204" pitchFamily="34" charset="-122"/>
              </a:rPr>
              <a:t>房屋及设备要求。</a:t>
            </a:r>
            <a:endParaRPr lang="en-US" altLang="zh-CN" sz="2400" b="1" dirty="0" smtClean="0">
              <a:latin typeface="微软雅黑" panose="020B0503020204020204" pitchFamily="34" charset="-122"/>
              <a:ea typeface="微软雅黑" panose="020B0503020204020204" pitchFamily="34" charset="-122"/>
            </a:endParaRPr>
          </a:p>
          <a:p>
            <a:pPr marL="500380" indent="-228600">
              <a:lnSpc>
                <a:spcPts val="3400"/>
              </a:lnSpc>
              <a:buFont typeface="Arial" panose="020B0604020202020204"/>
              <a:buChar char="•"/>
              <a:tabLst>
                <a:tab pos="501015" algn="l"/>
              </a:tabLst>
            </a:pPr>
            <a:r>
              <a:rPr lang="zh-CN" altLang="en-US" sz="2400" dirty="0" smtClean="0">
                <a:latin typeface="微软雅黑" panose="020B0503020204020204" pitchFamily="34" charset="-122"/>
                <a:ea typeface="微软雅黑" panose="020B0503020204020204" pitchFamily="34" charset="-122"/>
              </a:rPr>
              <a:t>发热诊室应当设在机构内相对独立的区域，与普通门（急）诊有实际</a:t>
            </a:r>
            <a:r>
              <a:rPr lang="zh-CN" altLang="en-US" sz="2400" dirty="0" smtClean="0">
                <a:solidFill>
                  <a:srgbClr val="FF0000"/>
                </a:solidFill>
                <a:latin typeface="微软雅黑" panose="020B0503020204020204" pitchFamily="34" charset="-122"/>
                <a:ea typeface="微软雅黑" panose="020B0503020204020204" pitchFamily="34" charset="-122"/>
              </a:rPr>
              <a:t>物理隔离屏障</a:t>
            </a:r>
            <a:r>
              <a:rPr lang="zh-CN" altLang="en-US" sz="2400" dirty="0" smtClean="0">
                <a:latin typeface="微软雅黑" panose="020B0503020204020204" pitchFamily="34" charset="-122"/>
                <a:ea typeface="微软雅黑" panose="020B0503020204020204" pitchFamily="34" charset="-122"/>
              </a:rPr>
              <a:t>，避免发热患者与其他就诊人员</a:t>
            </a:r>
            <a:r>
              <a:rPr lang="zh-CN" altLang="en-US" sz="2400" dirty="0" smtClean="0">
                <a:solidFill>
                  <a:srgbClr val="FF0000"/>
                </a:solidFill>
                <a:latin typeface="微软雅黑" panose="020B0503020204020204" pitchFamily="34" charset="-122"/>
                <a:ea typeface="微软雅黑" panose="020B0503020204020204" pitchFamily="34" charset="-122"/>
              </a:rPr>
              <a:t>交叉</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marL="500380" indent="-228600">
              <a:lnSpc>
                <a:spcPts val="3400"/>
              </a:lnSpc>
              <a:buFont typeface="Arial" panose="020B0604020202020204"/>
              <a:buChar char="•"/>
              <a:tabLst>
                <a:tab pos="501015" algn="l"/>
              </a:tabLst>
            </a:pPr>
            <a:r>
              <a:rPr lang="zh-CN" altLang="en-US" sz="2400" dirty="0" smtClean="0">
                <a:latin typeface="微软雅黑" panose="020B0503020204020204" pitchFamily="34" charset="-122"/>
                <a:ea typeface="微软雅黑" panose="020B0503020204020204" pitchFamily="34" charset="-122"/>
              </a:rPr>
              <a:t>诊室应符合“</a:t>
            </a:r>
            <a:r>
              <a:rPr lang="zh-CN" altLang="en-US" sz="2400" dirty="0" smtClean="0">
                <a:solidFill>
                  <a:srgbClr val="FF0000"/>
                </a:solidFill>
                <a:latin typeface="微软雅黑" panose="020B0503020204020204" pitchFamily="34" charset="-122"/>
                <a:ea typeface="微软雅黑" panose="020B0503020204020204" pitchFamily="34" charset="-122"/>
              </a:rPr>
              <a:t>三区两通道</a:t>
            </a:r>
            <a:r>
              <a:rPr lang="zh-CN" altLang="en-US" sz="2400" dirty="0" smtClean="0">
                <a:latin typeface="微软雅黑" panose="020B0503020204020204" pitchFamily="34" charset="-122"/>
                <a:ea typeface="微软雅黑" panose="020B0503020204020204" pitchFamily="34" charset="-122"/>
              </a:rPr>
              <a:t>”（</a:t>
            </a:r>
            <a:r>
              <a:rPr lang="zh-CN" altLang="en-US" sz="2400" dirty="0" smtClean="0">
                <a:solidFill>
                  <a:srgbClr val="FF0000"/>
                </a:solidFill>
                <a:latin typeface="微软雅黑" panose="020B0503020204020204" pitchFamily="34" charset="-122"/>
                <a:ea typeface="微软雅黑" panose="020B0503020204020204" pitchFamily="34" charset="-122"/>
              </a:rPr>
              <a:t>污染区、潜在污染区、清洁区</a:t>
            </a:r>
            <a:r>
              <a:rPr lang="zh-CN" altLang="en-US" sz="2400" dirty="0" smtClean="0">
                <a:latin typeface="微软雅黑" panose="020B0503020204020204" pitchFamily="34" charset="-122"/>
                <a:ea typeface="微软雅黑" panose="020B0503020204020204" pitchFamily="34" charset="-122"/>
              </a:rPr>
              <a:t>、</a:t>
            </a:r>
            <a:r>
              <a:rPr lang="zh-CN" altLang="en-US" sz="2400" dirty="0" smtClean="0">
                <a:solidFill>
                  <a:srgbClr val="FF0000"/>
                </a:solidFill>
                <a:latin typeface="微软雅黑" panose="020B0503020204020204" pitchFamily="34" charset="-122"/>
                <a:ea typeface="微软雅黑" panose="020B0503020204020204" pitchFamily="34" charset="-122"/>
              </a:rPr>
              <a:t>患者通道、工作人员通道</a:t>
            </a:r>
            <a:r>
              <a:rPr lang="zh-CN" altLang="en-US" sz="2400" dirty="0" smtClean="0">
                <a:latin typeface="微软雅黑" panose="020B0503020204020204" pitchFamily="34" charset="-122"/>
                <a:ea typeface="微软雅黑" panose="020B0503020204020204" pitchFamily="34" charset="-122"/>
              </a:rPr>
              <a:t>）要求。</a:t>
            </a:r>
            <a:endParaRPr lang="en-US" altLang="zh-CN" sz="2400" dirty="0" smtClean="0">
              <a:latin typeface="微软雅黑" panose="020B0503020204020204" pitchFamily="34" charset="-122"/>
              <a:ea typeface="微软雅黑" panose="020B0503020204020204" pitchFamily="34" charset="-122"/>
            </a:endParaRPr>
          </a:p>
          <a:p>
            <a:pPr marL="500380" indent="-228600">
              <a:lnSpc>
                <a:spcPts val="3400"/>
              </a:lnSpc>
              <a:buFont typeface="Arial" panose="020B0604020202020204"/>
              <a:buChar char="•"/>
              <a:tabLst>
                <a:tab pos="501015" algn="l"/>
              </a:tabLst>
            </a:pPr>
            <a:r>
              <a:rPr lang="zh-CN" altLang="en-US" sz="2400" dirty="0" smtClean="0">
                <a:latin typeface="微软雅黑" panose="020B0503020204020204" pitchFamily="34" charset="-122"/>
                <a:ea typeface="微软雅黑" panose="020B0503020204020204" pitchFamily="34" charset="-122"/>
              </a:rPr>
              <a:t>诊室内应当通风良好，选用</a:t>
            </a:r>
            <a:r>
              <a:rPr lang="zh-CN" altLang="en-US" sz="2400" dirty="0" smtClean="0">
                <a:solidFill>
                  <a:srgbClr val="FF0000"/>
                </a:solidFill>
                <a:latin typeface="微软雅黑" panose="020B0503020204020204" pitchFamily="34" charset="-122"/>
                <a:ea typeface="微软雅黑" panose="020B0503020204020204" pitchFamily="34" charset="-122"/>
              </a:rPr>
              <a:t>独立</a:t>
            </a:r>
            <a:r>
              <a:rPr lang="zh-CN" altLang="en-US" sz="2400" dirty="0" smtClean="0">
                <a:latin typeface="微软雅黑" panose="020B0503020204020204" pitchFamily="34" charset="-122"/>
                <a:ea typeface="微软雅黑" panose="020B0503020204020204" pitchFamily="34" charset="-122"/>
              </a:rPr>
              <a:t>空调。机构出入口等显著位置有明显</a:t>
            </a:r>
            <a:r>
              <a:rPr lang="zh-CN" altLang="en-US" sz="2400" dirty="0" smtClean="0">
                <a:solidFill>
                  <a:srgbClr val="FF0000"/>
                </a:solidFill>
                <a:latin typeface="微软雅黑" panose="020B0503020204020204" pitchFamily="34" charset="-122"/>
                <a:ea typeface="微软雅黑" panose="020B0503020204020204" pitchFamily="34" charset="-122"/>
              </a:rPr>
              <a:t>标识</a:t>
            </a:r>
            <a:r>
              <a:rPr lang="zh-CN" altLang="en-US" sz="2400" dirty="0" smtClean="0">
                <a:latin typeface="微软雅黑" panose="020B0503020204020204" pitchFamily="34" charset="-122"/>
                <a:ea typeface="微软雅黑" panose="020B0503020204020204" pitchFamily="34" charset="-122"/>
              </a:rPr>
              <a:t>，引导发热患者抵达</a:t>
            </a:r>
            <a:r>
              <a:rPr lang="zh-CN" altLang="en-US" sz="2400" dirty="0" smtClean="0">
                <a:solidFill>
                  <a:srgbClr val="FF0000"/>
                </a:solidFill>
                <a:latin typeface="微软雅黑" panose="020B0503020204020204" pitchFamily="34" charset="-122"/>
                <a:ea typeface="微软雅黑" panose="020B0503020204020204" pitchFamily="34" charset="-122"/>
              </a:rPr>
              <a:t>发热</a:t>
            </a:r>
            <a:r>
              <a:rPr lang="zh-CN" altLang="en-US" sz="2400" dirty="0" smtClean="0">
                <a:latin typeface="微软雅黑" panose="020B0503020204020204" pitchFamily="34" charset="-122"/>
                <a:ea typeface="微软雅黑" panose="020B0503020204020204" pitchFamily="34" charset="-122"/>
              </a:rPr>
              <a:t>诊室就诊。</a:t>
            </a:r>
            <a:endParaRPr lang="en-US" altLang="zh-CN" sz="2400" dirty="0" smtClean="0">
              <a:latin typeface="微软雅黑" panose="020B0503020204020204" pitchFamily="34" charset="-122"/>
              <a:ea typeface="微软雅黑" panose="020B0503020204020204" pitchFamily="34" charset="-122"/>
            </a:endParaRPr>
          </a:p>
          <a:p>
            <a:pPr marL="500380" indent="-228600">
              <a:lnSpc>
                <a:spcPts val="3400"/>
              </a:lnSpc>
              <a:buFont typeface="Arial" panose="020B0604020202020204"/>
              <a:buChar char="•"/>
              <a:tabLst>
                <a:tab pos="501015" algn="l"/>
              </a:tabLst>
            </a:pPr>
            <a:r>
              <a:rPr lang="zh-CN" altLang="en-US" sz="2400" dirty="0" smtClean="0">
                <a:latin typeface="微软雅黑" panose="020B0503020204020204" pitchFamily="34" charset="-122"/>
                <a:ea typeface="微软雅黑" panose="020B0503020204020204" pitchFamily="34" charset="-122"/>
              </a:rPr>
              <a:t>发热诊室应当结合实际设置</a:t>
            </a:r>
            <a:r>
              <a:rPr lang="zh-CN" altLang="en-US" sz="2400" dirty="0" smtClean="0">
                <a:solidFill>
                  <a:srgbClr val="FF0000"/>
                </a:solidFill>
                <a:latin typeface="微软雅黑" panose="020B0503020204020204" pitchFamily="34" charset="-122"/>
                <a:ea typeface="微软雅黑" panose="020B0503020204020204" pitchFamily="34" charset="-122"/>
              </a:rPr>
              <a:t>独立或临时隔离留观（室）区域</a:t>
            </a:r>
            <a:r>
              <a:rPr lang="zh-CN" altLang="en-US" sz="2400" dirty="0" smtClean="0">
                <a:latin typeface="微软雅黑" panose="020B0503020204020204" pitchFamily="34" charset="-122"/>
                <a:ea typeface="微软雅黑" panose="020B0503020204020204" pitchFamily="34" charset="-122"/>
              </a:rPr>
              <a:t>。有条件的可分设候诊区、治疗室、检验室、药房等。应当为发热患者设置</a:t>
            </a:r>
            <a:r>
              <a:rPr lang="zh-CN" altLang="en-US" sz="2400" dirty="0" smtClean="0">
                <a:solidFill>
                  <a:srgbClr val="FF0000"/>
                </a:solidFill>
                <a:latin typeface="微软雅黑" panose="020B0503020204020204" pitchFamily="34" charset="-122"/>
                <a:ea typeface="微软雅黑" panose="020B0503020204020204" pitchFamily="34" charset="-122"/>
              </a:rPr>
              <a:t>独立卫生</a:t>
            </a:r>
            <a:r>
              <a:rPr lang="zh-CN" altLang="en-US" sz="2400" dirty="0" smtClean="0">
                <a:latin typeface="微软雅黑" panose="020B0503020204020204" pitchFamily="34" charset="-122"/>
                <a:ea typeface="微软雅黑" panose="020B0503020204020204" pitchFamily="34" charset="-122"/>
              </a:rPr>
              <a:t>间。配备的设施设备应当满足诊室实际功能，包括办公设备、诊疗设备、防护设备及消毒设备等，设施设备应当耐腐蚀、方便消毒。防护设备应当有一定的</a:t>
            </a:r>
            <a:r>
              <a:rPr lang="zh-CN" altLang="en-US" sz="2400" dirty="0" smtClean="0">
                <a:solidFill>
                  <a:srgbClr val="FF0000"/>
                </a:solidFill>
                <a:latin typeface="微软雅黑" panose="020B0503020204020204" pitchFamily="34" charset="-122"/>
                <a:ea typeface="微软雅黑" panose="020B0503020204020204" pitchFamily="34" charset="-122"/>
              </a:rPr>
              <a:t>储备量</a:t>
            </a:r>
            <a:r>
              <a:rPr lang="zh-CN" altLang="en-US" sz="2400" dirty="0" smtClean="0">
                <a:latin typeface="微软雅黑" panose="020B0503020204020204" pitchFamily="34" charset="-122"/>
                <a:ea typeface="微软雅黑" panose="020B0503020204020204" pitchFamily="34" charset="-122"/>
              </a:rPr>
              <a:t>。</a:t>
            </a:r>
            <a:endParaRPr lang="en-US" altLang="zh-CN" sz="2400" spc="-5" dirty="0" smtClean="0">
              <a:latin typeface="微软雅黑" panose="020B0503020204020204" pitchFamily="34" charset="-122"/>
              <a:ea typeface="微软雅黑" panose="020B0503020204020204" pitchFamily="34" charset="-122"/>
            </a:endParaRPr>
          </a:p>
          <a:p>
            <a:pPr marL="241300" marR="5080" indent="-228600" algn="just">
              <a:lnSpc>
                <a:spcPct val="150000"/>
              </a:lnSpc>
              <a:spcBef>
                <a:spcPts val="1005"/>
              </a:spcBef>
              <a:buFont typeface="Arial" panose="020B0604020202020204"/>
              <a:buChar char="•"/>
              <a:tabLst>
                <a:tab pos="241300" algn="l"/>
              </a:tabLst>
            </a:pPr>
            <a:endParaRPr lang="zh-CN" altLang="en-US" sz="2000" dirty="0" smtClean="0">
              <a:latin typeface="微软雅黑" panose="020B0503020204020204" pitchFamily="34" charset="-122"/>
              <a:ea typeface="微软雅黑" panose="020B0503020204020204" pitchFamily="34" charset="-122"/>
              <a:cs typeface="黑体" panose="02010609060101010101" charset="-122"/>
            </a:endParaRPr>
          </a:p>
          <a:p>
            <a:pPr marL="500380" marR="309245" indent="-228600">
              <a:lnSpc>
                <a:spcPct val="150000"/>
              </a:lnSpc>
              <a:spcBef>
                <a:spcPts val="990"/>
              </a:spcBef>
              <a:buFont typeface="Arial" panose="020B0604020202020204"/>
              <a:buChar char="•"/>
              <a:tabLst>
                <a:tab pos="501015" algn="l"/>
              </a:tabLst>
            </a:pPr>
            <a:endParaRPr lang="zh-CN" altLang="en-US" sz="2000" dirty="0">
              <a:latin typeface="微软雅黑" panose="020B0503020204020204" pitchFamily="34" charset="-122"/>
              <a:ea typeface="微软雅黑" panose="020B0503020204020204" pitchFamily="34" charset="-122"/>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69900" y="276"/>
            <a:ext cx="7886700" cy="1325795"/>
          </a:xfrm>
        </p:spPr>
        <p:txBody>
          <a:bodyPr>
            <a:normAutofit/>
          </a:bodyPr>
          <a:lstStyle/>
          <a:p>
            <a:r>
              <a:rPr lang="zh-CN" altLang="en-US" sz="3600" dirty="0" smtClean="0">
                <a:solidFill>
                  <a:srgbClr val="0067B6"/>
                </a:solidFill>
                <a:latin typeface="微软雅黑" panose="020B0503020204020204" pitchFamily="34" charset="-122"/>
                <a:ea typeface="微软雅黑" panose="020B0503020204020204" pitchFamily="34" charset="-122"/>
              </a:rPr>
              <a:t>发热诊室的管理要求</a:t>
            </a:r>
            <a:endParaRPr lang="zh-CN" altLang="en-US" sz="3600" dirty="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571472" y="1071546"/>
            <a:ext cx="8286808" cy="5643602"/>
          </a:xfrm>
        </p:spPr>
        <p:txBody>
          <a:bodyPr>
            <a:normAutofit fontScale="90000" lnSpcReduction="10000"/>
          </a:bodyPr>
          <a:lstStyle/>
          <a:p>
            <a:pPr marL="259080">
              <a:lnSpc>
                <a:spcPct val="100000"/>
              </a:lnSpc>
              <a:spcBef>
                <a:spcPts val="20"/>
              </a:spcBef>
            </a:pPr>
            <a:endParaRPr lang="zh-CN" altLang="en-US" sz="2000" dirty="0">
              <a:latin typeface="微软雅黑" panose="020B0503020204020204" pitchFamily="34" charset="-122"/>
              <a:ea typeface="微软雅黑" panose="020B0503020204020204" pitchFamily="34" charset="-122"/>
              <a:cs typeface="Times New Roman" panose="02020603050405020304"/>
            </a:endParaRPr>
          </a:p>
          <a:p>
            <a:pPr marL="500380" indent="-228600">
              <a:lnSpc>
                <a:spcPts val="3400"/>
              </a:lnSpc>
              <a:buFont typeface="Arial" panose="020B0604020202020204"/>
              <a:buChar char="•"/>
              <a:tabLst>
                <a:tab pos="501015" algn="l"/>
              </a:tabLst>
            </a:pPr>
            <a:r>
              <a:rPr lang="en-US" altLang="zh-CN" sz="2400" b="1" dirty="0" smtClean="0">
                <a:latin typeface="微软雅黑" panose="020B0503020204020204" pitchFamily="34" charset="-122"/>
                <a:ea typeface="微软雅黑" panose="020B0503020204020204" pitchFamily="34" charset="-122"/>
              </a:rPr>
              <a:t>4.</a:t>
            </a:r>
            <a:r>
              <a:rPr lang="zh-CN" altLang="en-US" sz="2400" b="1" dirty="0" smtClean="0">
                <a:latin typeface="微软雅黑" panose="020B0503020204020204" pitchFamily="34" charset="-122"/>
                <a:ea typeface="微软雅黑" panose="020B0503020204020204" pitchFamily="34" charset="-122"/>
              </a:rPr>
              <a:t>人员要求：</a:t>
            </a:r>
            <a:endParaRPr lang="en-US" altLang="zh-CN" sz="2400" b="1" dirty="0" smtClean="0">
              <a:latin typeface="微软雅黑" panose="020B0503020204020204" pitchFamily="34" charset="-122"/>
              <a:ea typeface="微软雅黑" panose="020B0503020204020204" pitchFamily="34" charset="-122"/>
            </a:endParaRPr>
          </a:p>
          <a:p>
            <a:pPr marL="500380" indent="-228600">
              <a:lnSpc>
                <a:spcPts val="3400"/>
              </a:lnSpc>
              <a:buFont typeface="Arial" panose="020B0604020202020204"/>
              <a:buChar char="•"/>
              <a:tabLst>
                <a:tab pos="501015" algn="l"/>
              </a:tabLst>
            </a:pPr>
            <a:r>
              <a:rPr lang="zh-CN" altLang="en-US" sz="2200" dirty="0" smtClean="0">
                <a:latin typeface="微软雅黑" panose="020B0503020204020204" pitchFamily="34" charset="-122"/>
                <a:ea typeface="微软雅黑" panose="020B0503020204020204" pitchFamily="34" charset="-122"/>
              </a:rPr>
              <a:t>发热诊室配备的医护人员应当熟练掌握传染病的诊断、治疗、防护、转运、隔离及消毒等技能，并经过传染病相关法律法规和知识技能培训。</a:t>
            </a:r>
            <a:endParaRPr lang="zh-CN" altLang="en-US" sz="2200" dirty="0" smtClean="0">
              <a:latin typeface="微软雅黑" panose="020B0503020204020204" pitchFamily="34" charset="-122"/>
              <a:ea typeface="微软雅黑" panose="020B0503020204020204" pitchFamily="34" charset="-122"/>
              <a:cs typeface="黑体" panose="02010609060101010101" charset="-122"/>
            </a:endParaRPr>
          </a:p>
          <a:p>
            <a:pPr marL="500380" marR="309245" indent="-228600">
              <a:lnSpc>
                <a:spcPct val="150000"/>
              </a:lnSpc>
              <a:spcBef>
                <a:spcPts val="990"/>
              </a:spcBef>
              <a:buFont typeface="Arial" panose="020B0604020202020204"/>
              <a:buChar char="•"/>
              <a:tabLst>
                <a:tab pos="501015" algn="l"/>
              </a:tabLst>
            </a:pPr>
            <a:r>
              <a:rPr lang="en-US" altLang="zh-CN" sz="2400" b="1" dirty="0" smtClean="0">
                <a:latin typeface="微软雅黑" panose="020B0503020204020204" pitchFamily="34" charset="-122"/>
                <a:ea typeface="微软雅黑" panose="020B0503020204020204" pitchFamily="34" charset="-122"/>
              </a:rPr>
              <a:t>5.</a:t>
            </a:r>
            <a:r>
              <a:rPr lang="zh-CN" altLang="en-US" sz="2400" b="1" dirty="0" smtClean="0">
                <a:latin typeface="微软雅黑" panose="020B0503020204020204" pitchFamily="34" charset="-122"/>
                <a:ea typeface="微软雅黑" panose="020B0503020204020204" pitchFamily="34" charset="-122"/>
              </a:rPr>
              <a:t>感染防控要求</a:t>
            </a:r>
            <a:endParaRPr lang="en-US" altLang="zh-CN" sz="2400" b="1" dirty="0" smtClean="0">
              <a:latin typeface="微软雅黑" panose="020B0503020204020204" pitchFamily="34" charset="-122"/>
              <a:ea typeface="微软雅黑" panose="020B0503020204020204" pitchFamily="34" charset="-122"/>
            </a:endParaRPr>
          </a:p>
          <a:p>
            <a:pPr marL="500380" marR="309245" indent="-228600">
              <a:lnSpc>
                <a:spcPct val="150000"/>
              </a:lnSpc>
              <a:spcBef>
                <a:spcPts val="990"/>
              </a:spcBef>
              <a:buFont typeface="Arial" panose="020B0604020202020204"/>
              <a:buChar char="•"/>
              <a:tabLst>
                <a:tab pos="501015" algn="l"/>
              </a:tabLst>
            </a:pPr>
            <a:r>
              <a:rPr lang="zh-CN" altLang="en-US" sz="2200" dirty="0" smtClean="0">
                <a:latin typeface="微软雅黑" panose="020B0503020204020204" pitchFamily="34" charset="-122"/>
                <a:ea typeface="微软雅黑" panose="020B0503020204020204" pitchFamily="34" charset="-122"/>
              </a:rPr>
              <a:t>设置发热诊室的基层医疗卫生机构要认真贯彻落实</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医疗废物管理条例</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医院感染管理办法</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医疗机构感染预防与控制基本制度</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医疗机构消毒技术规范</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医院隔离技术规范</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相关要求，健全感染防控制度，做好发热诊室的消毒、隔离。医务人员落实标准预防措施，加强医疗废物管理，严防机构内的感染传播扩散。</a:t>
            </a:r>
            <a:endParaRPr lang="zh-CN" altLang="en-US" sz="2200" dirty="0">
              <a:latin typeface="微软雅黑" panose="020B0503020204020204" pitchFamily="34" charset="-122"/>
              <a:ea typeface="微软雅黑" panose="020B0503020204020204" pitchFamily="34" charset="-122"/>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b="1" dirty="0" smtClean="0">
                <a:solidFill>
                  <a:srgbClr val="0067B6"/>
                </a:solidFill>
                <a:latin typeface="微软雅黑" panose="020B0503020204020204" pitchFamily="34" charset="-122"/>
                <a:ea typeface="微软雅黑" panose="020B0503020204020204" pitchFamily="34" charset="-122"/>
              </a:rPr>
              <a:t>四、个人防护</a:t>
            </a:r>
            <a:endParaRPr lang="zh-CN" altLang="en-US" sz="3600" b="1" dirty="0" smtClean="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213995" y="1571625"/>
            <a:ext cx="8429625" cy="4980940"/>
          </a:xfrm>
        </p:spPr>
        <p:txBody>
          <a:bodyPr/>
          <a:lstStyle/>
          <a:p>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、各诊室的医务人员应进行个人防护全员培训，提高防护意识，熟练掌握新冠肺炎防治基本知识、方法与技能。</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、规范消毒、隔离和防护工作；储备质量合格、数量充足的防护物资。</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、根据不同工作岗位暴露风险的差异，根据有关文件要求选择防护用品，并根据风险评估适当调整。</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、医用外科口罩、医用防护口罩、护目镜、隔离衣等防护用品被病人血液、体液、分泌物等污染时应当及时更换。</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、按</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医务人员手卫生规范</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要求实施手卫生，戴手套前应当洗手，脱去手套或隔离服后应当立即流动水洗手。</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、医务人员应按照医疗机构规定的防护用品穿脱流程在指定的区域穿脱防护用品，并进行个人卫生处置。</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日期占位符 3"/>
          <p:cNvSpPr>
            <a:spLocks noGrp="1"/>
          </p:cNvSpPr>
          <p:nvPr>
            <p:ph type="dt" sz="half" idx="10"/>
          </p:nvPr>
        </p:nvSpPr>
        <p:spPr/>
        <p:txBody>
          <a:bodyPr/>
          <a:p>
            <a:fld id="{530820CF-B880-4189-942D-D702A7CBA730}" type="datetime1">
              <a:rPr lang="zh-CN" altLang="en-US" smtClean="0"/>
            </a:fld>
            <a:endParaRPr lang="zh-CN" altLang="en-US"/>
          </a:p>
        </p:txBody>
      </p:sp>
      <p:sp>
        <p:nvSpPr>
          <p:cNvPr id="5" name="灯片编号占位符 4"/>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p:txBody>
          <a:bodyPr>
            <a:normAutofit fontScale="85000" lnSpcReduction="20000"/>
          </a:bodyPr>
          <a:lstStyle/>
          <a:p>
            <a:pPr marL="0" indent="0">
              <a:buNone/>
            </a:pPr>
            <a:r>
              <a:rPr lang="zh-CN" altLang="en-US" sz="2800" dirty="0" smtClean="0">
                <a:solidFill>
                  <a:srgbClr val="FF0000"/>
                </a:solidFill>
                <a:latin typeface="微软雅黑" panose="020B0503020204020204" pitchFamily="34" charset="-122"/>
                <a:ea typeface="微软雅黑" panose="020B0503020204020204" pitchFamily="34" charset="-122"/>
                <a:sym typeface="+mn-ea"/>
              </a:rPr>
              <a:t>标准预防</a:t>
            </a:r>
            <a:r>
              <a:rPr lang="zh-CN" altLang="en-US" sz="2800" dirty="0" smtClean="0">
                <a:latin typeface="微软雅黑" panose="020B0503020204020204" pitchFamily="34" charset="-122"/>
                <a:ea typeface="微软雅黑" panose="020B0503020204020204" pitchFamily="34" charset="-122"/>
                <a:sym typeface="+mn-ea"/>
              </a:rPr>
              <a:t>的定义：                        </a:t>
            </a:r>
            <a:endParaRPr lang="en-US" altLang="zh-CN" sz="2800" dirty="0" smtClean="0">
              <a:latin typeface="微软雅黑" panose="020B0503020204020204" pitchFamily="34" charset="-122"/>
              <a:ea typeface="微软雅黑" panose="020B0503020204020204" pitchFamily="34" charset="-122"/>
              <a:sym typeface="+mn-ea"/>
            </a:endParaRPr>
          </a:p>
          <a:p>
            <a:pPr marL="0" indent="0">
              <a:buNone/>
            </a:pPr>
            <a:r>
              <a:rPr lang="zh-CN" altLang="en-US" sz="2800" b="1" dirty="0" smtClean="0">
                <a:solidFill>
                  <a:schemeClr val="tx2">
                    <a:lumMod val="60000"/>
                    <a:lumOff val="40000"/>
                  </a:schemeClr>
                </a:solidFill>
                <a:latin typeface="微软雅黑" panose="020B0503020204020204" pitchFamily="34" charset="-122"/>
                <a:ea typeface="微软雅黑" panose="020B0503020204020204" pitchFamily="34" charset="-122"/>
                <a:sym typeface="+mn-ea"/>
              </a:rPr>
              <a:t>针对医院所有患者和医务人员采取的一组预防感染措施</a:t>
            </a:r>
            <a:r>
              <a:rPr lang="zh-CN" altLang="en-US" sz="2800" dirty="0" smtClean="0">
                <a:latin typeface="微软雅黑" panose="020B0503020204020204" pitchFamily="34" charset="-122"/>
                <a:ea typeface="微软雅黑" panose="020B0503020204020204" pitchFamily="34" charset="-122"/>
                <a:sym typeface="+mn-ea"/>
              </a:rPr>
              <a:t>。</a:t>
            </a:r>
            <a:endParaRPr lang="zh-CN" altLang="en-US" sz="2800" dirty="0" smtClean="0">
              <a:latin typeface="微软雅黑" panose="020B0503020204020204" pitchFamily="34" charset="-122"/>
              <a:ea typeface="微软雅黑" panose="020B0503020204020204" pitchFamily="34" charset="-122"/>
              <a:sym typeface="+mn-ea"/>
            </a:endParaRPr>
          </a:p>
          <a:p>
            <a:pPr marL="0" indent="0" fontAlgn="auto">
              <a:lnSpc>
                <a:spcPts val="3300"/>
              </a:lnSpc>
              <a:spcBef>
                <a:spcPts val="0"/>
              </a:spcBef>
              <a:buNone/>
            </a:pPr>
            <a:endParaRPr lang="en-US" altLang="zh-CN" sz="2800" dirty="0" smtClean="0">
              <a:latin typeface="微软雅黑" panose="020B0503020204020204" pitchFamily="34" charset="-122"/>
              <a:ea typeface="微软雅黑" panose="020B0503020204020204" pitchFamily="34" charset="-122"/>
              <a:sym typeface="+mn-ea"/>
            </a:endParaRPr>
          </a:p>
          <a:p>
            <a:pPr marL="0" indent="0" fontAlgn="auto">
              <a:lnSpc>
                <a:spcPts val="3300"/>
              </a:lnSpc>
              <a:spcBef>
                <a:spcPts val="0"/>
              </a:spcBef>
              <a:buNone/>
            </a:pPr>
            <a:r>
              <a:rPr lang="zh-CN" altLang="en-US" sz="2800" b="1" dirty="0" smtClean="0">
                <a:latin typeface="微软雅黑" panose="020B0503020204020204" pitchFamily="34" charset="-122"/>
                <a:ea typeface="微软雅黑" panose="020B0503020204020204" pitchFamily="34" charset="-122"/>
                <a:sym typeface="+mn-ea"/>
              </a:rPr>
              <a:t>标准预防的主要措施：</a:t>
            </a:r>
            <a:endParaRPr lang="en-US" altLang="zh-CN" sz="2800" b="1" dirty="0" smtClean="0">
              <a:latin typeface="微软雅黑" panose="020B0503020204020204" pitchFamily="34" charset="-122"/>
              <a:ea typeface="微软雅黑" panose="020B0503020204020204" pitchFamily="34" charset="-122"/>
              <a:sym typeface="+mn-ea"/>
            </a:endParaRPr>
          </a:p>
          <a:p>
            <a:pPr marL="0" indent="0" fontAlgn="auto">
              <a:lnSpc>
                <a:spcPts val="3300"/>
              </a:lnSpc>
              <a:spcBef>
                <a:spcPts val="0"/>
              </a:spcBef>
              <a:buNone/>
            </a:pPr>
            <a:r>
              <a:rPr lang="zh-CN" altLang="en-US" sz="2800" dirty="0" smtClean="0">
                <a:latin typeface="微软雅黑" panose="020B0503020204020204" pitchFamily="34" charset="-122"/>
                <a:ea typeface="微软雅黑" panose="020B0503020204020204" pitchFamily="34" charset="-122"/>
                <a:sym typeface="+mn-ea"/>
              </a:rPr>
              <a:t>手卫生</a:t>
            </a:r>
            <a:endParaRPr lang="en-US" altLang="zh-CN" sz="2800" dirty="0" smtClean="0">
              <a:latin typeface="微软雅黑" panose="020B0503020204020204" pitchFamily="34" charset="-122"/>
              <a:ea typeface="微软雅黑" panose="020B0503020204020204" pitchFamily="34" charset="-122"/>
              <a:sym typeface="+mn-ea"/>
            </a:endParaRPr>
          </a:p>
          <a:p>
            <a:pPr marL="0" indent="0" fontAlgn="auto">
              <a:lnSpc>
                <a:spcPts val="3300"/>
              </a:lnSpc>
              <a:spcBef>
                <a:spcPts val="0"/>
              </a:spcBef>
              <a:buNone/>
            </a:pPr>
            <a:r>
              <a:rPr lang="zh-CN" altLang="en-US" sz="2800" dirty="0" smtClean="0">
                <a:latin typeface="微软雅黑" panose="020B0503020204020204" pitchFamily="34" charset="-122"/>
                <a:ea typeface="微软雅黑" panose="020B0503020204020204" pitchFamily="34" charset="-122"/>
                <a:sym typeface="+mn-ea"/>
              </a:rPr>
              <a:t>使用个人防护用品，避免接触病人的体液和非完整的皮肤、呼吸道卫生和咳嗽礼节（如根据预期可能的暴露选用手套、隔离衣、口罩、护目镜或防护面屏等）</a:t>
            </a:r>
            <a:endParaRPr lang="en-US" altLang="zh-CN" sz="2800" dirty="0" smtClean="0">
              <a:latin typeface="微软雅黑" panose="020B0503020204020204" pitchFamily="34" charset="-122"/>
              <a:ea typeface="微软雅黑" panose="020B0503020204020204" pitchFamily="34" charset="-122"/>
              <a:sym typeface="+mn-ea"/>
            </a:endParaRPr>
          </a:p>
          <a:p>
            <a:pPr marL="0" indent="0" fontAlgn="auto">
              <a:lnSpc>
                <a:spcPts val="3300"/>
              </a:lnSpc>
              <a:spcBef>
                <a:spcPts val="0"/>
              </a:spcBef>
              <a:buNone/>
            </a:pPr>
            <a:r>
              <a:rPr lang="zh-CN" altLang="en-US" sz="2800" dirty="0" smtClean="0">
                <a:latin typeface="微软雅黑" panose="020B0503020204020204" pitchFamily="34" charset="-122"/>
                <a:ea typeface="微软雅黑" panose="020B0503020204020204" pitchFamily="34" charset="-122"/>
                <a:sym typeface="+mn-ea"/>
              </a:rPr>
              <a:t>安全注射，预防锐器伤</a:t>
            </a:r>
            <a:endParaRPr lang="en-US" altLang="zh-CN" sz="2800" dirty="0" smtClean="0">
              <a:latin typeface="微软雅黑" panose="020B0503020204020204" pitchFamily="34" charset="-122"/>
              <a:ea typeface="微软雅黑" panose="020B0503020204020204" pitchFamily="34" charset="-122"/>
              <a:sym typeface="+mn-ea"/>
            </a:endParaRPr>
          </a:p>
          <a:p>
            <a:pPr marL="0" indent="0" fontAlgn="auto">
              <a:lnSpc>
                <a:spcPts val="3300"/>
              </a:lnSpc>
              <a:spcBef>
                <a:spcPts val="0"/>
              </a:spcBef>
              <a:buNone/>
            </a:pPr>
            <a:r>
              <a:rPr lang="zh-CN" altLang="en-US" sz="2800" dirty="0" smtClean="0">
                <a:latin typeface="微软雅黑" panose="020B0503020204020204" pitchFamily="34" charset="-122"/>
                <a:ea typeface="微软雅黑" panose="020B0503020204020204" pitchFamily="34" charset="-122"/>
                <a:sym typeface="+mn-ea"/>
              </a:rPr>
              <a:t>正确处理医疗废物</a:t>
            </a:r>
            <a:endParaRPr lang="en-US" altLang="zh-CN" sz="2800" dirty="0" smtClean="0">
              <a:latin typeface="微软雅黑" panose="020B0503020204020204" pitchFamily="34" charset="-122"/>
              <a:ea typeface="微软雅黑" panose="020B0503020204020204" pitchFamily="34" charset="-122"/>
              <a:sym typeface="+mn-ea"/>
            </a:endParaRPr>
          </a:p>
          <a:p>
            <a:pPr marL="0" indent="0" fontAlgn="auto">
              <a:lnSpc>
                <a:spcPts val="3300"/>
              </a:lnSpc>
              <a:spcBef>
                <a:spcPts val="0"/>
              </a:spcBef>
              <a:buNone/>
            </a:pPr>
            <a:r>
              <a:rPr lang="zh-CN" altLang="en-US" sz="2800" dirty="0" smtClean="0">
                <a:latin typeface="微软雅黑" panose="020B0503020204020204" pitchFamily="34" charset="-122"/>
                <a:ea typeface="微软雅黑" panose="020B0503020204020204" pitchFamily="34" charset="-122"/>
                <a:sym typeface="+mn-ea"/>
              </a:rPr>
              <a:t>清洁消毒环境和呼吸道设备</a:t>
            </a:r>
            <a:endParaRPr lang="en-US" altLang="zh-CN" sz="28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212215" y="688340"/>
            <a:ext cx="6858635" cy="583565"/>
          </a:xfrm>
          <a:prstGeom prst="rect">
            <a:avLst/>
          </a:prstGeom>
          <a:noFill/>
        </p:spPr>
        <p:txBody>
          <a:bodyPr wrap="square" rtlCol="0">
            <a:spAutoFit/>
          </a:bodyPr>
          <a:lstStyle/>
          <a:p>
            <a:r>
              <a:rPr lang="zh-CN" altLang="en-US" sz="3200">
                <a:solidFill>
                  <a:srgbClr val="FF0000"/>
                </a:solidFill>
                <a:latin typeface="微软雅黑" panose="020B0503020204020204" pitchFamily="34" charset="-122"/>
                <a:ea typeface="微软雅黑" panose="020B0503020204020204" pitchFamily="34" charset="-122"/>
              </a:rPr>
              <a:t>疫情常态化防控</a:t>
            </a:r>
            <a:r>
              <a:rPr lang="en-US" altLang="zh-CN" sz="3200">
                <a:solidFill>
                  <a:srgbClr val="FF0000"/>
                </a:solidFill>
                <a:latin typeface="微软雅黑" panose="020B0503020204020204" pitchFamily="34" charset="-122"/>
                <a:ea typeface="微软雅黑" panose="020B0503020204020204" pitchFamily="34" charset="-122"/>
              </a:rPr>
              <a:t>—</a:t>
            </a:r>
            <a:r>
              <a:rPr lang="zh-CN" altLang="en-US" sz="3200">
                <a:solidFill>
                  <a:srgbClr val="0070C0"/>
                </a:solidFill>
                <a:latin typeface="微软雅黑" panose="020B0503020204020204" pitchFamily="34" charset="-122"/>
                <a:ea typeface="微软雅黑" panose="020B0503020204020204" pitchFamily="34" charset="-122"/>
              </a:rPr>
              <a:t>如何做好标准预防</a:t>
            </a:r>
            <a:endParaRPr lang="zh-CN" altLang="en-US" sz="3200">
              <a:solidFill>
                <a:srgbClr val="0070C0"/>
              </a:solidFill>
              <a:latin typeface="微软雅黑" panose="020B0503020204020204" pitchFamily="34" charset="-122"/>
              <a:ea typeface="微软雅黑" panose="020B0503020204020204" pitchFamily="34" charset="-122"/>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7158" y="1071546"/>
            <a:ext cx="8358246" cy="1905009"/>
          </a:xfrm>
          <a:prstGeom prst="rect">
            <a:avLst/>
          </a:prstGeom>
        </p:spPr>
        <p:txBody>
          <a:bodyPr vert="horz" wrap="square" lIns="0" tIns="98425" rIns="0" bIns="0" rtlCol="0">
            <a:spAutoFit/>
          </a:bodyPr>
          <a:lstStyle/>
          <a:p>
            <a:pPr marL="12700">
              <a:lnSpc>
                <a:spcPct val="100000"/>
              </a:lnSpc>
              <a:spcBef>
                <a:spcPts val="775"/>
              </a:spcBef>
            </a:pPr>
            <a:r>
              <a:rPr sz="2700" spc="35" dirty="0">
                <a:solidFill>
                  <a:srgbClr val="115F7D"/>
                </a:solidFill>
                <a:latin typeface="Arial" panose="020B0604020202020204"/>
                <a:cs typeface="Arial" panose="020B0604020202020204"/>
              </a:rPr>
              <a:t>Ø</a:t>
            </a:r>
            <a:r>
              <a:rPr b="1" spc="35" dirty="0" smtClean="0">
                <a:latin typeface="宋体" panose="02010600030101010101" pitchFamily="2" charset="-122"/>
                <a:ea typeface="宋体" panose="02010600030101010101" pitchFamily="2" charset="-122"/>
                <a:cs typeface="微软雅黑" panose="020B0503020204020204" pitchFamily="34" charset="-122"/>
              </a:rPr>
              <a:t>《</a:t>
            </a:r>
            <a:r>
              <a:rPr lang="zh-CN" altLang="en-US" b="1" spc="35" dirty="0" smtClean="0">
                <a:latin typeface="宋体" panose="02010600030101010101" pitchFamily="2" charset="-122"/>
                <a:ea typeface="宋体" panose="02010600030101010101" pitchFamily="2" charset="-122"/>
                <a:cs typeface="微软雅黑" panose="020B0503020204020204" pitchFamily="34" charset="-122"/>
              </a:rPr>
              <a:t>应对秋冬季新冠肺炎疫情医疗救治工作方案</a:t>
            </a:r>
            <a:r>
              <a:rPr sz="2000" b="1" u="sng" spc="-5" dirty="0" smtClean="0">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a:t>
            </a:r>
            <a:r>
              <a:rPr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a:t>
            </a:r>
            <a:r>
              <a:rPr lang="zh-CN" altLang="en-US"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联防联控机制医疗发</a:t>
            </a:r>
            <a:r>
              <a:rPr lang="en-US" altLang="zh-CN"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【2020】276</a:t>
            </a:r>
            <a:r>
              <a:rPr lang="zh-CN" altLang="en-US"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号</a:t>
            </a:r>
            <a:r>
              <a:rPr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a:t>
            </a:r>
            <a:endParaRPr sz="2000" b="1" u="sng" spc="-5" dirty="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endParaRPr>
          </a:p>
          <a:p>
            <a:pPr marL="12700">
              <a:lnSpc>
                <a:spcPts val="3175"/>
              </a:lnSpc>
            </a:pPr>
            <a:r>
              <a:rPr lang="en-US" spc="35" dirty="0" smtClean="0">
                <a:solidFill>
                  <a:srgbClr val="115F7D"/>
                </a:solidFill>
                <a:latin typeface="Arial" panose="020B0604020202020204"/>
                <a:cs typeface="Arial" panose="020B0604020202020204"/>
              </a:rPr>
              <a:t>Ø </a:t>
            </a:r>
            <a:r>
              <a:rPr b="1" dirty="0" smtClean="0">
                <a:latin typeface="宋体" panose="02010600030101010101" pitchFamily="2" charset="-122"/>
                <a:ea typeface="宋体" panose="02010600030101010101" pitchFamily="2" charset="-122"/>
                <a:cs typeface="微软雅黑" panose="020B0503020204020204" pitchFamily="34" charset="-122"/>
              </a:rPr>
              <a:t>《新</a:t>
            </a:r>
            <a:r>
              <a:rPr lang="zh-CN" altLang="en-US" b="1" dirty="0" smtClean="0">
                <a:latin typeface="宋体" panose="02010600030101010101" pitchFamily="2" charset="-122"/>
                <a:ea typeface="宋体" panose="02010600030101010101" pitchFamily="2" charset="-122"/>
                <a:cs typeface="微软雅黑" panose="020B0503020204020204" pitchFamily="34" charset="-122"/>
              </a:rPr>
              <a:t>型冠状病毒肺炎防控方案（第七版）</a:t>
            </a:r>
            <a:r>
              <a:rPr b="1" spc="0" dirty="0" smtClean="0">
                <a:latin typeface="宋体" panose="02010600030101010101" pitchFamily="2" charset="-122"/>
                <a:ea typeface="宋体" panose="02010600030101010101" pitchFamily="2" charset="-122"/>
                <a:cs typeface="微软雅黑" panose="020B0503020204020204" pitchFamily="34" charset="-122"/>
              </a:rPr>
              <a:t>》</a:t>
            </a:r>
            <a:r>
              <a:rPr b="1" spc="-10" dirty="0" smtClean="0">
                <a:latin typeface="宋体" panose="02010600030101010101" pitchFamily="2" charset="-122"/>
                <a:ea typeface="宋体" panose="02010600030101010101" pitchFamily="2" charset="-122"/>
                <a:cs typeface="微软雅黑" panose="020B0503020204020204" pitchFamily="34" charset="-122"/>
              </a:rPr>
              <a:t> </a:t>
            </a:r>
            <a:r>
              <a:rPr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a:t>
            </a:r>
            <a:r>
              <a:rPr lang="zh-CN" altLang="en-US"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联防联控机制医疗发</a:t>
            </a:r>
            <a:r>
              <a:rPr lang="en-US" altLang="zh-CN"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【2020】229</a:t>
            </a:r>
            <a:r>
              <a:rPr lang="zh-CN" altLang="en-US"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号</a:t>
            </a:r>
            <a:r>
              <a:rPr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rPr>
              <a:t>)</a:t>
            </a:r>
            <a:endParaRPr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endParaRPr>
          </a:p>
        </p:txBody>
      </p:sp>
      <p:sp>
        <p:nvSpPr>
          <p:cNvPr id="3" name="object 3"/>
          <p:cNvSpPr/>
          <p:nvPr/>
        </p:nvSpPr>
        <p:spPr>
          <a:xfrm>
            <a:off x="2382012" y="141731"/>
            <a:ext cx="795814" cy="364490"/>
          </a:xfrm>
          <a:custGeom>
            <a:avLst/>
            <a:gdLst/>
            <a:ahLst/>
            <a:cxnLst/>
            <a:rect l="l" t="t" r="r" b="b"/>
            <a:pathLst>
              <a:path w="1061085" h="364490">
                <a:moveTo>
                  <a:pt x="1060704" y="364236"/>
                </a:moveTo>
                <a:lnTo>
                  <a:pt x="0" y="364236"/>
                </a:lnTo>
                <a:lnTo>
                  <a:pt x="530351" y="0"/>
                </a:lnTo>
                <a:lnTo>
                  <a:pt x="1060704" y="364236"/>
                </a:lnTo>
                <a:close/>
              </a:path>
            </a:pathLst>
          </a:custGeom>
          <a:solidFill>
            <a:srgbClr val="585858"/>
          </a:solidFill>
        </p:spPr>
        <p:txBody>
          <a:bodyPr wrap="square" lIns="0" tIns="0" rIns="0" bIns="0" rtlCol="0"/>
          <a:lstStyle/>
          <a:p/>
        </p:txBody>
      </p:sp>
      <p:sp>
        <p:nvSpPr>
          <p:cNvPr id="4" name="object 4"/>
          <p:cNvSpPr/>
          <p:nvPr/>
        </p:nvSpPr>
        <p:spPr>
          <a:xfrm>
            <a:off x="66294" y="574548"/>
            <a:ext cx="795814" cy="364490"/>
          </a:xfrm>
          <a:custGeom>
            <a:avLst/>
            <a:gdLst/>
            <a:ahLst/>
            <a:cxnLst/>
            <a:rect l="l" t="t" r="r" b="b"/>
            <a:pathLst>
              <a:path w="1061085" h="364490">
                <a:moveTo>
                  <a:pt x="530352" y="364235"/>
                </a:moveTo>
                <a:lnTo>
                  <a:pt x="0" y="0"/>
                </a:lnTo>
                <a:lnTo>
                  <a:pt x="1060704" y="0"/>
                </a:lnTo>
                <a:lnTo>
                  <a:pt x="530352" y="364235"/>
                </a:lnTo>
                <a:close/>
              </a:path>
            </a:pathLst>
          </a:custGeom>
          <a:solidFill>
            <a:srgbClr val="585858"/>
          </a:solidFill>
        </p:spPr>
        <p:txBody>
          <a:bodyPr wrap="square" lIns="0" tIns="0" rIns="0" bIns="0" rtlCol="0"/>
          <a:lstStyle/>
          <a:p/>
        </p:txBody>
      </p:sp>
      <p:sp>
        <p:nvSpPr>
          <p:cNvPr id="5" name="object 5"/>
          <p:cNvSpPr/>
          <p:nvPr/>
        </p:nvSpPr>
        <p:spPr>
          <a:xfrm>
            <a:off x="0" y="227075"/>
            <a:ext cx="8818245" cy="624840"/>
          </a:xfrm>
          <a:custGeom>
            <a:avLst/>
            <a:gdLst/>
            <a:ahLst/>
            <a:cxnLst/>
            <a:rect l="l" t="t" r="r" b="b"/>
            <a:pathLst>
              <a:path w="11757660" h="624840">
                <a:moveTo>
                  <a:pt x="0" y="0"/>
                </a:moveTo>
                <a:lnTo>
                  <a:pt x="11757660" y="0"/>
                </a:lnTo>
                <a:lnTo>
                  <a:pt x="11757660" y="624840"/>
                </a:lnTo>
                <a:lnTo>
                  <a:pt x="0" y="624840"/>
                </a:lnTo>
                <a:lnTo>
                  <a:pt x="0" y="0"/>
                </a:lnTo>
                <a:close/>
              </a:path>
            </a:pathLst>
          </a:custGeom>
          <a:solidFill>
            <a:srgbClr val="808080"/>
          </a:solidFill>
        </p:spPr>
        <p:txBody>
          <a:bodyPr wrap="square" lIns="0" tIns="0" rIns="0" bIns="0" rtlCol="0"/>
          <a:lstStyle/>
          <a:p/>
        </p:txBody>
      </p:sp>
      <p:sp>
        <p:nvSpPr>
          <p:cNvPr id="6" name="object 6"/>
          <p:cNvSpPr/>
          <p:nvPr/>
        </p:nvSpPr>
        <p:spPr>
          <a:xfrm>
            <a:off x="346330" y="141732"/>
            <a:ext cx="3517106" cy="795655"/>
          </a:xfrm>
          <a:custGeom>
            <a:avLst/>
            <a:gdLst/>
            <a:ahLst/>
            <a:cxnLst/>
            <a:rect l="l" t="t" r="r" b="b"/>
            <a:pathLst>
              <a:path w="4689475" h="795655">
                <a:moveTo>
                  <a:pt x="4305300" y="795528"/>
                </a:moveTo>
                <a:lnTo>
                  <a:pt x="0" y="795528"/>
                </a:lnTo>
                <a:lnTo>
                  <a:pt x="382524" y="0"/>
                </a:lnTo>
                <a:lnTo>
                  <a:pt x="4689348" y="0"/>
                </a:lnTo>
                <a:lnTo>
                  <a:pt x="4305300" y="795528"/>
                </a:lnTo>
                <a:close/>
              </a:path>
            </a:pathLst>
          </a:custGeom>
          <a:solidFill>
            <a:srgbClr val="115F7D"/>
          </a:solidFill>
        </p:spPr>
        <p:txBody>
          <a:bodyPr wrap="square" lIns="0" tIns="0" rIns="0" bIns="0" rtlCol="0"/>
          <a:lstStyle/>
          <a:p/>
        </p:txBody>
      </p:sp>
      <p:sp>
        <p:nvSpPr>
          <p:cNvPr id="7" name="object 7"/>
          <p:cNvSpPr/>
          <p:nvPr/>
        </p:nvSpPr>
        <p:spPr>
          <a:xfrm>
            <a:off x="338194" y="134621"/>
            <a:ext cx="3532823" cy="809625"/>
          </a:xfrm>
          <a:custGeom>
            <a:avLst/>
            <a:gdLst/>
            <a:ahLst/>
            <a:cxnLst/>
            <a:rect l="l" t="t" r="r" b="b"/>
            <a:pathLst>
              <a:path w="4710430" h="809625">
                <a:moveTo>
                  <a:pt x="4319803" y="809066"/>
                </a:moveTo>
                <a:lnTo>
                  <a:pt x="0" y="809066"/>
                </a:lnTo>
                <a:lnTo>
                  <a:pt x="390029" y="0"/>
                </a:lnTo>
                <a:lnTo>
                  <a:pt x="4709833" y="0"/>
                </a:lnTo>
                <a:lnTo>
                  <a:pt x="4708100" y="3594"/>
                </a:lnTo>
                <a:lnTo>
                  <a:pt x="4693996" y="3594"/>
                </a:lnTo>
                <a:lnTo>
                  <a:pt x="4691339" y="9105"/>
                </a:lnTo>
                <a:lnTo>
                  <a:pt x="399732" y="9105"/>
                </a:lnTo>
                <a:lnTo>
                  <a:pt x="394017" y="12699"/>
                </a:lnTo>
                <a:lnTo>
                  <a:pt x="397999" y="12699"/>
                </a:lnTo>
                <a:lnTo>
                  <a:pt x="20213" y="796366"/>
                </a:lnTo>
                <a:lnTo>
                  <a:pt x="10109" y="796366"/>
                </a:lnTo>
                <a:lnTo>
                  <a:pt x="15824" y="805472"/>
                </a:lnTo>
                <a:lnTo>
                  <a:pt x="4321536" y="805472"/>
                </a:lnTo>
                <a:lnTo>
                  <a:pt x="4319803" y="809066"/>
                </a:lnTo>
                <a:close/>
              </a:path>
              <a:path w="4710430" h="809625">
                <a:moveTo>
                  <a:pt x="4310100" y="799960"/>
                </a:moveTo>
                <a:lnTo>
                  <a:pt x="4693996" y="3594"/>
                </a:lnTo>
                <a:lnTo>
                  <a:pt x="4699723" y="12699"/>
                </a:lnTo>
                <a:lnTo>
                  <a:pt x="4703710" y="12699"/>
                </a:lnTo>
                <a:lnTo>
                  <a:pt x="4325925" y="796366"/>
                </a:lnTo>
                <a:lnTo>
                  <a:pt x="4315815" y="796366"/>
                </a:lnTo>
                <a:lnTo>
                  <a:pt x="4310100" y="799960"/>
                </a:lnTo>
                <a:close/>
              </a:path>
              <a:path w="4710430" h="809625">
                <a:moveTo>
                  <a:pt x="4703710" y="12699"/>
                </a:moveTo>
                <a:lnTo>
                  <a:pt x="4699723" y="12699"/>
                </a:lnTo>
                <a:lnTo>
                  <a:pt x="4693996" y="3594"/>
                </a:lnTo>
                <a:lnTo>
                  <a:pt x="4708100" y="3594"/>
                </a:lnTo>
                <a:lnTo>
                  <a:pt x="4703710" y="12699"/>
                </a:lnTo>
                <a:close/>
              </a:path>
              <a:path w="4710430" h="809625">
                <a:moveTo>
                  <a:pt x="397999" y="12699"/>
                </a:moveTo>
                <a:lnTo>
                  <a:pt x="394017" y="12699"/>
                </a:lnTo>
                <a:lnTo>
                  <a:pt x="399732" y="9105"/>
                </a:lnTo>
                <a:lnTo>
                  <a:pt x="397999" y="12699"/>
                </a:lnTo>
                <a:close/>
              </a:path>
              <a:path w="4710430" h="809625">
                <a:moveTo>
                  <a:pt x="4689606" y="12699"/>
                </a:moveTo>
                <a:lnTo>
                  <a:pt x="397999" y="12699"/>
                </a:lnTo>
                <a:lnTo>
                  <a:pt x="399732" y="9105"/>
                </a:lnTo>
                <a:lnTo>
                  <a:pt x="4691339" y="9105"/>
                </a:lnTo>
                <a:lnTo>
                  <a:pt x="4689606" y="12699"/>
                </a:lnTo>
                <a:close/>
              </a:path>
              <a:path w="4710430" h="809625">
                <a:moveTo>
                  <a:pt x="15824" y="805472"/>
                </a:moveTo>
                <a:lnTo>
                  <a:pt x="10109" y="796366"/>
                </a:lnTo>
                <a:lnTo>
                  <a:pt x="20213" y="796366"/>
                </a:lnTo>
                <a:lnTo>
                  <a:pt x="15824" y="805472"/>
                </a:lnTo>
                <a:close/>
              </a:path>
              <a:path w="4710430" h="809625">
                <a:moveTo>
                  <a:pt x="4321536" y="805472"/>
                </a:moveTo>
                <a:lnTo>
                  <a:pt x="15824" y="805472"/>
                </a:lnTo>
                <a:lnTo>
                  <a:pt x="20213" y="796366"/>
                </a:lnTo>
                <a:lnTo>
                  <a:pt x="4311833" y="796366"/>
                </a:lnTo>
                <a:lnTo>
                  <a:pt x="4310100" y="799960"/>
                </a:lnTo>
                <a:lnTo>
                  <a:pt x="4324193" y="799960"/>
                </a:lnTo>
                <a:lnTo>
                  <a:pt x="4321536" y="805472"/>
                </a:lnTo>
                <a:close/>
              </a:path>
              <a:path w="4710430" h="809625">
                <a:moveTo>
                  <a:pt x="4324193" y="799960"/>
                </a:moveTo>
                <a:lnTo>
                  <a:pt x="4310100" y="799960"/>
                </a:lnTo>
                <a:lnTo>
                  <a:pt x="4315815" y="796366"/>
                </a:lnTo>
                <a:lnTo>
                  <a:pt x="4325925" y="796366"/>
                </a:lnTo>
                <a:lnTo>
                  <a:pt x="4324193" y="799960"/>
                </a:lnTo>
                <a:close/>
              </a:path>
            </a:pathLst>
          </a:custGeom>
          <a:solidFill>
            <a:srgbClr val="115F7D"/>
          </a:solidFill>
        </p:spPr>
        <p:txBody>
          <a:bodyPr wrap="square" lIns="0" tIns="0" rIns="0" bIns="0" rtlCol="0"/>
          <a:lstStyle/>
          <a:p/>
        </p:txBody>
      </p:sp>
      <p:sp>
        <p:nvSpPr>
          <p:cNvPr id="8" name="object 8"/>
          <p:cNvSpPr txBox="1">
            <a:spLocks noGrp="1"/>
          </p:cNvSpPr>
          <p:nvPr>
            <p:ph type="title"/>
          </p:nvPr>
        </p:nvSpPr>
        <p:spPr>
          <a:xfrm>
            <a:off x="584358" y="234480"/>
            <a:ext cx="7559542" cy="505908"/>
          </a:xfrm>
          <a:prstGeom prst="rect">
            <a:avLst/>
          </a:prstGeom>
        </p:spPr>
        <p:txBody>
          <a:bodyPr vert="horz" wrap="square" lIns="0" tIns="13335" rIns="0" bIns="0" rtlCol="0">
            <a:spAutoFit/>
          </a:bodyPr>
          <a:lstStyle/>
          <a:p>
            <a:pPr marL="12700">
              <a:lnSpc>
                <a:spcPct val="100000"/>
              </a:lnSpc>
              <a:spcBef>
                <a:spcPts val="105"/>
              </a:spcBef>
            </a:pPr>
            <a:r>
              <a:rPr lang="zh-CN" altLang="en-US" sz="3200" dirty="0" smtClean="0">
                <a:solidFill>
                  <a:srgbClr val="FFFFFF"/>
                </a:solidFill>
                <a:latin typeface="微软雅黑" panose="020B0503020204020204" pitchFamily="34" charset="-122"/>
                <a:ea typeface="微软雅黑" panose="020B0503020204020204" pitchFamily="34" charset="-122"/>
              </a:rPr>
              <a:t>参考</a:t>
            </a:r>
            <a:r>
              <a:rPr sz="3200" dirty="0" smtClean="0">
                <a:solidFill>
                  <a:srgbClr val="FFFFFF"/>
                </a:solidFill>
                <a:latin typeface="微软雅黑" panose="020B0503020204020204" pitchFamily="34" charset="-122"/>
                <a:ea typeface="微软雅黑" panose="020B0503020204020204" pitchFamily="34" charset="-122"/>
              </a:rPr>
              <a:t>相关文件</a:t>
            </a:r>
            <a:endParaRPr sz="3200" dirty="0">
              <a:latin typeface="微软雅黑" panose="020B0503020204020204" pitchFamily="34" charset="-122"/>
              <a:ea typeface="微软雅黑" panose="020B0503020204020204" pitchFamily="34" charset="-122"/>
            </a:endParaRPr>
          </a:p>
        </p:txBody>
      </p:sp>
      <p:pic>
        <p:nvPicPr>
          <p:cNvPr id="12" name="图片 11" descr="微信图片_20201201120302.jpg"/>
          <p:cNvPicPr>
            <a:picLocks noChangeAspect="1"/>
          </p:cNvPicPr>
          <p:nvPr/>
        </p:nvPicPr>
        <p:blipFill>
          <a:blip r:embed="rId1"/>
          <a:srcRect t="10416" r="3704" b="25000"/>
          <a:stretch>
            <a:fillRect/>
          </a:stretch>
        </p:blipFill>
        <p:spPr>
          <a:xfrm>
            <a:off x="785786" y="3000372"/>
            <a:ext cx="3214710" cy="3571900"/>
          </a:xfrm>
          <a:prstGeom prst="rect">
            <a:avLst/>
          </a:prstGeom>
          <a:ln>
            <a:noFill/>
          </a:ln>
          <a:effectLst>
            <a:softEdge rad="112500"/>
          </a:effectLst>
        </p:spPr>
      </p:pic>
      <p:pic>
        <p:nvPicPr>
          <p:cNvPr id="3075" name="Picture 3" descr="C:\Users\Administrator\Desktop\acdef70cba7c9c6530a33f7eaf2d574.jpg"/>
          <p:cNvPicPr>
            <a:picLocks noChangeAspect="1" noChangeArrowheads="1"/>
          </p:cNvPicPr>
          <p:nvPr/>
        </p:nvPicPr>
        <p:blipFill>
          <a:blip r:embed="rId2"/>
          <a:srcRect/>
          <a:stretch>
            <a:fillRect/>
          </a:stretch>
        </p:blipFill>
        <p:spPr bwMode="auto">
          <a:xfrm>
            <a:off x="4548182" y="3214686"/>
            <a:ext cx="4024346" cy="300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日期占位符 8"/>
          <p:cNvSpPr>
            <a:spLocks noGrp="1"/>
          </p:cNvSpPr>
          <p:nvPr>
            <p:ph type="dt" sz="half" idx="10"/>
          </p:nvPr>
        </p:nvSpPr>
        <p:spPr/>
        <p:txBody>
          <a:bodyPr/>
          <a:p>
            <a:fld id="{530820CF-B880-4189-942D-D702A7CBA730}" type="datetime1">
              <a:rPr lang="zh-CN" altLang="en-US" smtClean="0"/>
            </a:fld>
            <a:endParaRPr lang="zh-CN" altLang="en-US"/>
          </a:p>
        </p:txBody>
      </p:sp>
      <p:sp>
        <p:nvSpPr>
          <p:cNvPr id="10" name="灯片编号占位符 9"/>
          <p:cNvSpPr>
            <a:spLocks noGrp="1"/>
          </p:cNvSpPr>
          <p:nvPr>
            <p:ph type="sldNum" sz="quarter" idx="12"/>
          </p:nvPr>
        </p:nvSpPr>
        <p:spPr/>
        <p:txBody>
          <a:bodyPr/>
          <a:p>
            <a:fld id="{0C913308-F349-4B6D-A68A-DD1791B4A57B}" type="slidenum">
              <a:rPr lang="zh-CN" altLang="en-US" smtClean="0"/>
            </a:fld>
            <a:endParaRPr lang="zh-CN" altLang="en-US"/>
          </a:p>
        </p:txBody>
      </p:sp>
      <p:sp>
        <p:nvSpPr>
          <p:cNvPr id="11" name="页脚占位符 10"/>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3" name="内容占位符 2"/>
          <p:cNvSpPr>
            <a:spLocks noGrp="1"/>
          </p:cNvSpPr>
          <p:nvPr>
            <p:ph idx="1"/>
          </p:nvPr>
        </p:nvSpPr>
        <p:spPr>
          <a:xfrm>
            <a:off x="469900" y="969117"/>
            <a:ext cx="8001635" cy="5071849"/>
          </a:xfrm>
        </p:spPr>
        <p:txBody>
          <a:bodyPr>
            <a:normAutofit fontScale="55000" lnSpcReduction="20000"/>
          </a:bodyPr>
          <a:lstStyle/>
          <a:p>
            <a:pPr marL="0" lvl="0" indent="0" algn="just">
              <a:lnSpc>
                <a:spcPts val="5050"/>
              </a:lnSpc>
              <a:spcBef>
                <a:spcPts val="0"/>
              </a:spcBef>
              <a:buNone/>
            </a:pPr>
            <a:r>
              <a:rPr lang="zh-TW" altLang="en-US" sz="4400" b="1" dirty="0" smtClean="0">
                <a:solidFill>
                  <a:prstClr val="black"/>
                </a:solidFill>
                <a:latin typeface="微软雅黑" panose="020B0503020204020204" pitchFamily="34" charset="-122"/>
                <a:ea typeface="微软雅黑" panose="020B0503020204020204" pitchFamily="34" charset="-122"/>
              </a:rPr>
              <a:t>一级防护</a:t>
            </a:r>
            <a:r>
              <a:rPr lang="zh-TW" altLang="en-US" sz="4400" dirty="0" smtClean="0">
                <a:solidFill>
                  <a:prstClr val="black"/>
                </a:solidFill>
                <a:latin typeface="微软雅黑" panose="020B0503020204020204" pitchFamily="34" charset="-122"/>
                <a:ea typeface="微软雅黑" panose="020B0503020204020204" pitchFamily="34" charset="-122"/>
              </a:rPr>
              <a:t>：</a:t>
            </a:r>
            <a:endParaRPr lang="zh-TW" altLang="en-US" sz="4400" dirty="0" smtClean="0">
              <a:solidFill>
                <a:prstClr val="black"/>
              </a:solidFill>
              <a:latin typeface="微软雅黑" panose="020B0503020204020204" pitchFamily="34" charset="-122"/>
              <a:ea typeface="微软雅黑" panose="020B0503020204020204" pitchFamily="34" charset="-122"/>
            </a:endParaRPr>
          </a:p>
          <a:p>
            <a:pPr marL="266065" lvl="0" indent="-317500" algn="just">
              <a:lnSpc>
                <a:spcPct val="170000"/>
              </a:lnSpc>
              <a:spcBef>
                <a:spcPts val="0"/>
              </a:spcBef>
              <a:buNone/>
            </a:pPr>
            <a:r>
              <a:rPr lang="zh-TW" altLang="en-US" sz="4000" dirty="0" smtClean="0">
                <a:solidFill>
                  <a:srgbClr val="FF0000"/>
                </a:solidFill>
                <a:latin typeface="微软雅黑" panose="020B0503020204020204" pitchFamily="34" charset="-122"/>
                <a:ea typeface="微软雅黑" panose="020B0503020204020204" pitchFamily="34" charset="-122"/>
              </a:rPr>
              <a:t>适用范围</a:t>
            </a:r>
            <a:r>
              <a:rPr lang="zh-TW" altLang="en-US" sz="4000" dirty="0" smtClean="0">
                <a:solidFill>
                  <a:prstClr val="black"/>
                </a:solidFill>
                <a:latin typeface="微软雅黑" panose="020B0503020204020204" pitchFamily="34" charset="-122"/>
                <a:ea typeface="微软雅黑" panose="020B0503020204020204" pitchFamily="34" charset="-122"/>
              </a:rPr>
              <a:t>：预检分诊点，普通急诊留观区，门诊，普通病区，重症监护病房，密切接触者医学观察区，医务人员医学观察区，隔离病区的潜在污染区工作人员，以及进行普通患者手术，非新冠患者的影像检查与病理检查，发热门诊及隔离病区外的安保、保 洁、医疗废物转运等工作人员。</a:t>
            </a:r>
            <a:endParaRPr lang="en-US" altLang="zh-TW" sz="4000" dirty="0" smtClean="0">
              <a:solidFill>
                <a:prstClr val="black"/>
              </a:solidFill>
              <a:latin typeface="微软雅黑" panose="020B0503020204020204" pitchFamily="34" charset="-122"/>
              <a:ea typeface="微软雅黑" panose="020B0503020204020204" pitchFamily="34" charset="-122"/>
            </a:endParaRPr>
          </a:p>
          <a:p>
            <a:pPr marL="266065" lvl="0" indent="-317500" algn="just">
              <a:lnSpc>
                <a:spcPct val="170000"/>
              </a:lnSpc>
              <a:spcBef>
                <a:spcPts val="0"/>
              </a:spcBef>
              <a:buNone/>
            </a:pPr>
            <a:endParaRPr lang="zh-TW" altLang="en-US" sz="4000" dirty="0" smtClean="0">
              <a:solidFill>
                <a:prstClr val="black"/>
              </a:solidFill>
              <a:latin typeface="微软雅黑" panose="020B0503020204020204" pitchFamily="34" charset="-122"/>
              <a:ea typeface="微软雅黑" panose="020B0503020204020204" pitchFamily="34" charset="-122"/>
            </a:endParaRPr>
          </a:p>
          <a:p>
            <a:pPr marL="0" lvl="0" indent="0" algn="just">
              <a:lnSpc>
                <a:spcPct val="170000"/>
              </a:lnSpc>
              <a:spcBef>
                <a:spcPts val="0"/>
              </a:spcBef>
              <a:buNone/>
            </a:pPr>
            <a:r>
              <a:rPr lang="zh-TW" altLang="en-US" sz="4000" dirty="0" smtClean="0">
                <a:solidFill>
                  <a:srgbClr val="FF0000"/>
                </a:solidFill>
                <a:latin typeface="微软雅黑" panose="020B0503020204020204" pitchFamily="34" charset="-122"/>
                <a:ea typeface="微软雅黑" panose="020B0503020204020204" pitchFamily="34" charset="-122"/>
              </a:rPr>
              <a:t>一级防护用品主要包括</a:t>
            </a:r>
            <a:r>
              <a:rPr lang="zh-TW" altLang="en-US" sz="4000" dirty="0" smtClean="0">
                <a:solidFill>
                  <a:prstClr val="black"/>
                </a:solidFill>
                <a:latin typeface="微软雅黑" panose="020B0503020204020204" pitchFamily="34" charset="-122"/>
                <a:ea typeface="微软雅黑" panose="020B0503020204020204" pitchFamily="34" charset="-122"/>
              </a:rPr>
              <a:t>：</a:t>
            </a:r>
            <a:r>
              <a:rPr lang="zh-TW" altLang="en-US" sz="4000" dirty="0" smtClean="0">
                <a:solidFill>
                  <a:schemeClr val="tx1"/>
                </a:solidFill>
                <a:latin typeface="微软雅黑" panose="020B0503020204020204" pitchFamily="34" charset="-122"/>
                <a:ea typeface="微软雅黑" panose="020B0503020204020204" pitchFamily="34" charset="-122"/>
              </a:rPr>
              <a:t>根据诊疗需要佩戴</a:t>
            </a:r>
            <a:r>
              <a:rPr lang="en-US" altLang="zh-TW" sz="4000" dirty="0" smtClean="0">
                <a:solidFill>
                  <a:schemeClr val="tx1"/>
                </a:solidFill>
                <a:latin typeface="微软雅黑" panose="020B0503020204020204" pitchFamily="34" charset="-122"/>
                <a:ea typeface="微软雅黑" panose="020B0503020204020204" pitchFamily="34" charset="-122"/>
              </a:rPr>
              <a:t>:</a:t>
            </a:r>
            <a:r>
              <a:rPr lang="zh-TW" altLang="en-US" sz="4000" dirty="0" smtClean="0">
                <a:solidFill>
                  <a:prstClr val="black"/>
                </a:solidFill>
                <a:latin typeface="微软雅黑" panose="020B0503020204020204" pitchFamily="34" charset="-122"/>
                <a:ea typeface="微软雅黑" panose="020B0503020204020204" pitchFamily="34" charset="-122"/>
              </a:rPr>
              <a:t>医用外科口罩、</a:t>
            </a:r>
            <a:r>
              <a:rPr lang="zh-CN" altLang="en-US" sz="4000" dirty="0" smtClean="0">
                <a:latin typeface="微软雅黑" panose="020B0503020204020204" pitchFamily="34" charset="-122"/>
                <a:ea typeface="微软雅黑" panose="020B0503020204020204" pitchFamily="34" charset="-122"/>
              </a:rPr>
              <a:t>一次性工作帽、工作服、一次性乳胶手套或丁晴手套等</a:t>
            </a:r>
            <a:endParaRPr lang="zh-TW" altLang="en-US" sz="4000" dirty="0" smtClean="0">
              <a:solidFill>
                <a:prstClr val="black"/>
              </a:solidFill>
              <a:latin typeface="微软雅黑" panose="020B0503020204020204" pitchFamily="34" charset="-122"/>
              <a:ea typeface="微软雅黑" panose="020B0503020204020204" pitchFamily="34" charset="-122"/>
            </a:endParaRPr>
          </a:p>
          <a:p>
            <a:pPr marL="0" lvl="0" indent="0" algn="just" defTabSz="914400">
              <a:lnSpc>
                <a:spcPct val="170000"/>
              </a:lnSpc>
              <a:spcBef>
                <a:spcPts val="0"/>
              </a:spcBef>
              <a:buNone/>
            </a:pPr>
            <a:endParaRPr lang="zh-TW" altLang="en-US" sz="4000" dirty="0">
              <a:solidFill>
                <a:prstClr val="black"/>
              </a:solidFill>
              <a:latin typeface="微软雅黑" panose="020B0503020204020204" pitchFamily="34" charset="-122"/>
              <a:ea typeface="微软雅黑" panose="020B0503020204020204" pitchFamily="34" charset="-122"/>
            </a:endParaRPr>
          </a:p>
          <a:p>
            <a:pPr marL="0" indent="0">
              <a:buNone/>
            </a:pPr>
            <a:endParaRPr lang="zh-CN" altLang="en-US" sz="2000" dirty="0">
              <a:solidFill>
                <a:schemeClr val="tx1">
                  <a:lumMod val="50000"/>
                  <a:lumOff val="50000"/>
                </a:schemeClr>
              </a:solidFill>
            </a:endParaRPr>
          </a:p>
        </p:txBody>
      </p:sp>
      <p:sp>
        <p:nvSpPr>
          <p:cNvPr id="8" name="千图PPT彼岸天：ID 8661124矩形 3"/>
          <p:cNvSpPr txBox="1"/>
          <p:nvPr>
            <p:custDataLst>
              <p:tags r:id="rId2"/>
            </p:custDataLst>
          </p:nvPr>
        </p:nvSpPr>
        <p:spPr>
          <a:xfrm>
            <a:off x="0" y="0"/>
            <a:ext cx="9144000" cy="1000108"/>
          </a:xfrm>
          <a:prstGeom prst="rect">
            <a:avLst/>
          </a:prstGeom>
          <a:blipFill dpi="0" rotWithShape="1">
            <a:blip r:embed="rId3" cstate="print"/>
            <a:srcRect/>
            <a:stretch>
              <a:fillRect t="-129451" b="-1177071"/>
            </a:stretch>
          </a:blip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rPr>
              <a:t>医务人员个人防护指引</a:t>
            </a:r>
            <a:endParaRPr kumimoji="0" lang="zh-CN" altLang="en-US"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5" name="灯片编号占位符 4"/>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a:solidFill>
                  <a:srgbClr val="20A7E9"/>
                </a:solidFill>
                <a:latin typeface="微软雅黑" panose="020B0503020204020204" pitchFamily="34" charset="-122"/>
                <a:ea typeface="微软雅黑" panose="020B0503020204020204" pitchFamily="34" charset="-122"/>
                <a:sym typeface="+mn-ea"/>
              </a:rPr>
              <a:t>分级防护</a:t>
            </a:r>
            <a:r>
              <a:rPr lang="en-US" altLang="zh-CN" sz="3600" dirty="0">
                <a:solidFill>
                  <a:srgbClr val="20A7E9"/>
                </a:solidFill>
                <a:latin typeface="微软雅黑" panose="020B0503020204020204" pitchFamily="34" charset="-122"/>
                <a:ea typeface="微软雅黑" panose="020B0503020204020204" pitchFamily="34" charset="-122"/>
                <a:sym typeface="+mn-ea"/>
              </a:rPr>
              <a:t>——</a:t>
            </a:r>
            <a:r>
              <a:rPr lang="zh-CN" altLang="en-US" sz="2800" dirty="0">
                <a:solidFill>
                  <a:srgbClr val="FF0000"/>
                </a:solidFill>
                <a:latin typeface="微软雅黑" panose="020B0503020204020204" pitchFamily="34" charset="-122"/>
                <a:ea typeface="微软雅黑" panose="020B0503020204020204" pitchFamily="34" charset="-122"/>
                <a:sym typeface="+mn-ea"/>
              </a:rPr>
              <a:t>一级防护</a:t>
            </a:r>
            <a:endParaRPr lang="zh-CN" altLang="en-US" sz="2800" dirty="0">
              <a:solidFill>
                <a:srgbClr val="FF0000"/>
              </a:solidFill>
              <a:latin typeface="微软雅黑" panose="020B0503020204020204" pitchFamily="34" charset="-122"/>
              <a:ea typeface="微软雅黑" panose="020B0503020204020204" pitchFamily="34" charset="-122"/>
              <a:sym typeface="+mn-ea"/>
            </a:endParaRPr>
          </a:p>
        </p:txBody>
      </p:sp>
      <p:pic>
        <p:nvPicPr>
          <p:cNvPr id="4" name="内容占位符 3"/>
          <p:cNvPicPr>
            <a:picLocks noGrp="1" noChangeAspect="1"/>
          </p:cNvPicPr>
          <p:nvPr>
            <p:ph idx="1"/>
          </p:nvPr>
        </p:nvPicPr>
        <p:blipFill>
          <a:blip r:embed="rId1"/>
          <a:srcRect t="46452" r="-3791" b="36800"/>
          <a:stretch>
            <a:fillRect/>
          </a:stretch>
        </p:blipFill>
        <p:spPr>
          <a:xfrm>
            <a:off x="243205" y="1672590"/>
            <a:ext cx="8505190" cy="3556635"/>
          </a:xfrm>
          <a:prstGeom prst="rect">
            <a:avLst/>
          </a:prstGeom>
        </p:spPr>
      </p:pic>
      <p:sp>
        <p:nvSpPr>
          <p:cNvPr id="3" name="日期占位符 2"/>
          <p:cNvSpPr>
            <a:spLocks noGrp="1"/>
          </p:cNvSpPr>
          <p:nvPr>
            <p:ph type="dt" sz="half" idx="10"/>
          </p:nvPr>
        </p:nvSpPr>
        <p:spPr/>
        <p:txBody>
          <a:bodyPr/>
          <a:p>
            <a:fld id="{530820CF-B880-4189-942D-D702A7CBA730}" type="datetime1">
              <a:rPr lang="zh-CN" altLang="en-US" smtClean="0"/>
            </a:fld>
            <a:endParaRPr lang="zh-CN" altLang="en-US"/>
          </a:p>
        </p:txBody>
      </p:sp>
      <p:sp>
        <p:nvSpPr>
          <p:cNvPr id="5" name="灯片编号占位符 4"/>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3" name="内容占位符 2"/>
          <p:cNvSpPr>
            <a:spLocks noGrp="1"/>
          </p:cNvSpPr>
          <p:nvPr>
            <p:ph idx="1"/>
          </p:nvPr>
        </p:nvSpPr>
        <p:spPr>
          <a:xfrm>
            <a:off x="500034" y="1000108"/>
            <a:ext cx="8001635" cy="5357850"/>
          </a:xfrm>
        </p:spPr>
        <p:txBody>
          <a:bodyPr>
            <a:normAutofit fontScale="55000" lnSpcReduction="20000"/>
          </a:bodyPr>
          <a:lstStyle/>
          <a:p>
            <a:pPr indent="0">
              <a:buNone/>
            </a:pPr>
            <a:r>
              <a:rPr lang="zh-TW" altLang="zh-CN" sz="4800" b="1" dirty="0" smtClean="0">
                <a:latin typeface="微软雅黑" panose="020B0503020204020204" pitchFamily="34" charset="-122"/>
                <a:ea typeface="微软雅黑" panose="020B0503020204020204" pitchFamily="34" charset="-122"/>
              </a:rPr>
              <a:t>二级防护</a:t>
            </a:r>
            <a:r>
              <a:rPr lang="zh-TW" altLang="zh-CN" sz="4800" dirty="0" smtClean="0">
                <a:latin typeface="微软雅黑" panose="020B0503020204020204" pitchFamily="34" charset="-122"/>
                <a:ea typeface="微软雅黑" panose="020B0503020204020204" pitchFamily="34" charset="-122"/>
              </a:rPr>
              <a:t>：</a:t>
            </a:r>
            <a:endParaRPr lang="zh-TW" altLang="zh-CN" sz="4800" dirty="0" smtClean="0">
              <a:latin typeface="微软雅黑" panose="020B0503020204020204" pitchFamily="34" charset="-122"/>
              <a:ea typeface="微软雅黑" panose="020B0503020204020204" pitchFamily="34" charset="-122"/>
            </a:endParaRPr>
          </a:p>
          <a:p>
            <a:pPr marL="0" indent="0" algn="just">
              <a:lnSpc>
                <a:spcPts val="4320"/>
              </a:lnSpc>
              <a:buNone/>
            </a:pPr>
            <a:r>
              <a:rPr lang="zh-TW" altLang="zh-CN" sz="4400" dirty="0" smtClean="0">
                <a:solidFill>
                  <a:srgbClr val="FF0000"/>
                </a:solidFill>
                <a:latin typeface="微软雅黑" panose="020B0503020204020204" pitchFamily="34" charset="-122"/>
                <a:ea typeface="微软雅黑" panose="020B0503020204020204" pitchFamily="34" charset="-122"/>
              </a:rPr>
              <a:t>适用范围：</a:t>
            </a:r>
            <a:r>
              <a:rPr lang="zh-TW" altLang="zh-CN" sz="4400" dirty="0" smtClean="0">
                <a:latin typeface="微软雅黑" panose="020B0503020204020204" pitchFamily="34" charset="-122"/>
                <a:ea typeface="微软雅黑" panose="020B0503020204020204" pitchFamily="34" charset="-122"/>
              </a:rPr>
              <a:t>发热门诊及隔离病区内，隔离重症病区，疑似及确诊患者影像检查及检验，消毒供应中心对新冠病区物品回收、清点及清洗时，疑似及确诊患者转运、陪检、尸体处置时，为疑似或确诊患者手术，新冠核酸检测时釆用二级防护措施。</a:t>
            </a:r>
            <a:endParaRPr lang="en-US" altLang="zh-TW" sz="4400" dirty="0" smtClean="0">
              <a:latin typeface="微软雅黑" panose="020B0503020204020204" pitchFamily="34" charset="-122"/>
              <a:ea typeface="微软雅黑" panose="020B0503020204020204" pitchFamily="34" charset="-122"/>
            </a:endParaRPr>
          </a:p>
          <a:p>
            <a:pPr marL="0" indent="0" algn="just">
              <a:lnSpc>
                <a:spcPts val="4320"/>
              </a:lnSpc>
              <a:buNone/>
            </a:pPr>
            <a:r>
              <a:rPr lang="zh-TW" altLang="zh-CN" sz="4400" dirty="0" smtClean="0">
                <a:solidFill>
                  <a:srgbClr val="FF0000"/>
                </a:solidFill>
                <a:latin typeface="微软雅黑" panose="020B0503020204020204" pitchFamily="34" charset="-122"/>
                <a:ea typeface="微软雅黑" panose="020B0503020204020204" pitchFamily="34" charset="-122"/>
              </a:rPr>
              <a:t>防护用品主要包括：</a:t>
            </a:r>
            <a:r>
              <a:rPr lang="zh-TW" altLang="zh-CN" sz="4400" dirty="0" smtClean="0">
                <a:latin typeface="微软雅黑" panose="020B0503020204020204" pitchFamily="34" charset="-122"/>
                <a:ea typeface="微软雅黑" panose="020B0503020204020204" pitchFamily="34" charset="-122"/>
              </a:rPr>
              <a:t>医用防护口罩、护目镜或防护面屏、一次性工作帽、 穿防渗隔离衣或防护服、一次性乳胶手套或丁腈手套、鞋套等。</a:t>
            </a:r>
            <a:endParaRPr lang="zh-TW" altLang="en-US" sz="4000" dirty="0">
              <a:solidFill>
                <a:prstClr val="black"/>
              </a:solidFill>
              <a:latin typeface="微软雅黑" panose="020B0503020204020204" pitchFamily="34" charset="-122"/>
              <a:ea typeface="微软雅黑" panose="020B0503020204020204" pitchFamily="34" charset="-122"/>
            </a:endParaRPr>
          </a:p>
          <a:p>
            <a:pPr marL="0" indent="0">
              <a:buNone/>
            </a:pPr>
            <a:endParaRPr lang="zh-CN" altLang="en-US" sz="2000" dirty="0">
              <a:solidFill>
                <a:schemeClr val="tx1">
                  <a:lumMod val="50000"/>
                  <a:lumOff val="50000"/>
                </a:schemeClr>
              </a:solidFill>
            </a:endParaRPr>
          </a:p>
        </p:txBody>
      </p:sp>
      <p:sp>
        <p:nvSpPr>
          <p:cNvPr id="8" name="千图PPT彼岸天：ID 8661124矩形 3"/>
          <p:cNvSpPr txBox="1"/>
          <p:nvPr>
            <p:custDataLst>
              <p:tags r:id="rId2"/>
            </p:custDataLst>
          </p:nvPr>
        </p:nvSpPr>
        <p:spPr>
          <a:xfrm>
            <a:off x="0" y="0"/>
            <a:ext cx="9144000" cy="1000108"/>
          </a:xfrm>
          <a:prstGeom prst="rect">
            <a:avLst/>
          </a:prstGeom>
          <a:blipFill dpi="0" rotWithShape="1">
            <a:blip r:embed="rId3" cstate="print"/>
            <a:srcRect/>
            <a:stretch>
              <a:fillRect t="-129451" b="-1177071"/>
            </a:stretch>
          </a:blip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rPr>
              <a:t>医务人员个人防护指引</a:t>
            </a:r>
            <a:endParaRPr kumimoji="0" lang="zh-CN" altLang="en-US"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5" name="灯片编号占位符 4"/>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a:xfrm>
            <a:off x="1098709" y="340996"/>
            <a:ext cx="7886700" cy="815975"/>
          </a:xfrm>
        </p:spPr>
        <p:txBody>
          <a:bodyPr vert="horz" wrap="square" lIns="91440" tIns="45720" rIns="91440" bIns="45720" anchor="ctr"/>
          <a:lstStyle/>
          <a:p>
            <a:pPr eaLnBrk="1" hangingPunct="1"/>
            <a:r>
              <a:rPr lang="zh-CN" altLang="en-US" dirty="0">
                <a:solidFill>
                  <a:srgbClr val="20A7E9"/>
                </a:solidFill>
                <a:latin typeface="微软雅黑" panose="020B0503020204020204" pitchFamily="34" charset="-122"/>
                <a:ea typeface="微软雅黑" panose="020B0503020204020204" pitchFamily="34" charset="-122"/>
                <a:sym typeface="+mn-ea"/>
              </a:rPr>
              <a:t>分级防护</a:t>
            </a:r>
            <a:r>
              <a:rPr lang="en-US" altLang="zh-CN" dirty="0">
                <a:solidFill>
                  <a:srgbClr val="20A7E9"/>
                </a:solidFill>
                <a:latin typeface="微软雅黑" panose="020B0503020204020204" pitchFamily="34" charset="-122"/>
                <a:ea typeface="微软雅黑" panose="020B0503020204020204" pitchFamily="34" charset="-122"/>
                <a:sym typeface="+mn-ea"/>
              </a:rPr>
              <a:t>——</a:t>
            </a:r>
            <a:r>
              <a:rPr lang="zh-CN" altLang="en-US" dirty="0">
                <a:solidFill>
                  <a:srgbClr val="FF0000"/>
                </a:solidFill>
                <a:latin typeface="微软雅黑" panose="020B0503020204020204" pitchFamily="34" charset="-122"/>
                <a:ea typeface="微软雅黑" panose="020B0503020204020204" pitchFamily="34" charset="-122"/>
                <a:sym typeface="+mn-ea"/>
              </a:rPr>
              <a:t>二级防护</a:t>
            </a:r>
            <a:endParaRPr lang="zh-CN" altLang="en-US" dirty="0">
              <a:solidFill>
                <a:srgbClr val="20A7E9"/>
              </a:solidFill>
              <a:latin typeface="微软雅黑" panose="020B0503020204020204" pitchFamily="34" charset="-122"/>
              <a:ea typeface="微软雅黑" panose="020B0503020204020204" pitchFamily="34" charset="-122"/>
            </a:endParaRPr>
          </a:p>
        </p:txBody>
      </p:sp>
      <p:sp>
        <p:nvSpPr>
          <p:cNvPr id="2" name="内容占位符 1"/>
          <p:cNvSpPr>
            <a:spLocks noGrp="1"/>
          </p:cNvSpPr>
          <p:nvPr>
            <p:ph idx="1"/>
          </p:nvPr>
        </p:nvSpPr>
        <p:spPr>
          <a:xfrm>
            <a:off x="628650" y="1363980"/>
            <a:ext cx="7886700" cy="4351338"/>
          </a:xfrm>
        </p:spPr>
        <p:txBody>
          <a:bodyPr/>
          <a:lstStyle/>
          <a:p>
            <a:pPr marL="0" indent="0">
              <a:buNone/>
            </a:pPr>
            <a:r>
              <a:rPr lang="zh-CN" altLang="en-US"/>
              <a:t> </a:t>
            </a:r>
            <a:endParaRPr lang="zh-CN" altLang="en-US"/>
          </a:p>
        </p:txBody>
      </p:sp>
      <p:pic>
        <p:nvPicPr>
          <p:cNvPr id="6" name="图片 5"/>
          <p:cNvPicPr>
            <a:picLocks noChangeAspect="1"/>
          </p:cNvPicPr>
          <p:nvPr/>
        </p:nvPicPr>
        <p:blipFill>
          <a:blip r:embed="rId1"/>
          <a:srcRect l="-194" t="43663" r="7364" b="39472"/>
          <a:stretch>
            <a:fillRect/>
          </a:stretch>
        </p:blipFill>
        <p:spPr>
          <a:xfrm>
            <a:off x="314325" y="1529080"/>
            <a:ext cx="8650605" cy="3916680"/>
          </a:xfrm>
          <a:prstGeom prst="rect">
            <a:avLst/>
          </a:prstGeom>
        </p:spPr>
      </p:pic>
      <p:sp>
        <p:nvSpPr>
          <p:cNvPr id="3" name="文本框 2"/>
          <p:cNvSpPr txBox="1"/>
          <p:nvPr/>
        </p:nvSpPr>
        <p:spPr>
          <a:xfrm>
            <a:off x="5257165" y="3433445"/>
            <a:ext cx="1319530" cy="368300"/>
          </a:xfrm>
          <a:prstGeom prst="rect">
            <a:avLst/>
          </a:prstGeom>
          <a:noFill/>
        </p:spPr>
        <p:txBody>
          <a:bodyPr wrap="square" rtlCol="0">
            <a:spAutoFit/>
          </a:bodyPr>
          <a:lstStyle/>
          <a:p>
            <a:r>
              <a:rPr lang="zh-CN" altLang="en-US">
                <a:solidFill>
                  <a:srgbClr val="FF0000"/>
                </a:solidFill>
              </a:rPr>
              <a:t>或防护服</a:t>
            </a:r>
            <a:endParaRPr lang="zh-CN" altLang="en-US">
              <a:solidFill>
                <a:srgbClr val="FF0000"/>
              </a:solidFill>
            </a:endParaRPr>
          </a:p>
        </p:txBody>
      </p:sp>
      <p:pic>
        <p:nvPicPr>
          <p:cNvPr id="4" name="内容占位符 3"/>
          <p:cNvPicPr>
            <a:picLocks noChangeAspect="1"/>
          </p:cNvPicPr>
          <p:nvPr/>
        </p:nvPicPr>
        <p:blipFill>
          <a:blip r:embed="rId2" cstate="print"/>
          <a:stretch>
            <a:fillRect/>
          </a:stretch>
        </p:blipFill>
        <p:spPr>
          <a:xfrm>
            <a:off x="5257165" y="3801745"/>
            <a:ext cx="1165225" cy="950595"/>
          </a:xfrm>
          <a:prstGeom prst="rect">
            <a:avLst/>
          </a:prstGeom>
        </p:spPr>
      </p:pic>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7" name="灯片编号占位符 6"/>
          <p:cNvSpPr>
            <a:spLocks noGrp="1"/>
          </p:cNvSpPr>
          <p:nvPr>
            <p:ph type="sldNum" sz="quarter" idx="12"/>
          </p:nvPr>
        </p:nvSpPr>
        <p:spPr/>
        <p:txBody>
          <a:bodyPr/>
          <a:p>
            <a:fld id="{0C913308-F349-4B6D-A68A-DD1791B4A57B}" type="slidenum">
              <a:rPr lang="zh-CN" altLang="en-US" smtClean="0"/>
            </a:fld>
            <a:endParaRPr lang="zh-CN" altLang="en-US"/>
          </a:p>
        </p:txBody>
      </p:sp>
      <p:sp>
        <p:nvSpPr>
          <p:cNvPr id="8" name="页脚占位符 7"/>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3" name="内容占位符 2"/>
          <p:cNvSpPr>
            <a:spLocks noGrp="1"/>
          </p:cNvSpPr>
          <p:nvPr>
            <p:ph idx="1"/>
          </p:nvPr>
        </p:nvSpPr>
        <p:spPr>
          <a:xfrm>
            <a:off x="469900" y="969117"/>
            <a:ext cx="8001635" cy="5071849"/>
          </a:xfrm>
        </p:spPr>
        <p:txBody>
          <a:bodyPr>
            <a:normAutofit fontScale="55000" lnSpcReduction="20000"/>
          </a:bodyPr>
          <a:lstStyle/>
          <a:p>
            <a:pPr indent="0">
              <a:lnSpc>
                <a:spcPct val="170000"/>
              </a:lnSpc>
              <a:spcAft>
                <a:spcPts val="140"/>
              </a:spcAft>
              <a:buNone/>
            </a:pPr>
            <a:r>
              <a:rPr lang="zh-TW" altLang="zh-CN" sz="4800" b="1" dirty="0" smtClean="0">
                <a:latin typeface="微软雅黑" panose="020B0503020204020204" pitchFamily="34" charset="-122"/>
                <a:ea typeface="微软雅黑" panose="020B0503020204020204" pitchFamily="34" charset="-122"/>
              </a:rPr>
              <a:t>三级防护</a:t>
            </a:r>
            <a:r>
              <a:rPr lang="zh-TW" altLang="zh-CN" sz="4800" dirty="0" smtClean="0">
                <a:latin typeface="微软雅黑" panose="020B0503020204020204" pitchFamily="34" charset="-122"/>
                <a:ea typeface="微软雅黑" panose="020B0503020204020204" pitchFamily="34" charset="-122"/>
              </a:rPr>
              <a:t>：</a:t>
            </a:r>
            <a:endParaRPr lang="zh-TW" altLang="zh-CN" sz="4800" dirty="0" smtClean="0">
              <a:latin typeface="微软雅黑" panose="020B0503020204020204" pitchFamily="34" charset="-122"/>
              <a:ea typeface="微软雅黑" panose="020B0503020204020204" pitchFamily="34" charset="-122"/>
            </a:endParaRPr>
          </a:p>
          <a:p>
            <a:pPr marL="0" indent="0">
              <a:lnSpc>
                <a:spcPct val="170000"/>
              </a:lnSpc>
              <a:buNone/>
            </a:pPr>
            <a:r>
              <a:rPr lang="zh-TW" altLang="zh-CN" sz="4800" dirty="0" smtClean="0">
                <a:solidFill>
                  <a:srgbClr val="FF0000"/>
                </a:solidFill>
                <a:latin typeface="微软雅黑" panose="020B0503020204020204" pitchFamily="34" charset="-122"/>
                <a:ea typeface="微软雅黑" panose="020B0503020204020204" pitchFamily="34" charset="-122"/>
              </a:rPr>
              <a:t>适用范围：有条件的医疗机构</a:t>
            </a:r>
            <a:r>
              <a:rPr lang="zh-TW" altLang="zh-CN" sz="4800" dirty="0" smtClean="0">
                <a:latin typeface="微软雅黑" panose="020B0503020204020204" pitchFamily="34" charset="-122"/>
                <a:ea typeface="微软雅黑" panose="020B0503020204020204" pitchFamily="34" charset="-122"/>
              </a:rPr>
              <a:t>在为疑似或确诊患者实施可产 生气溶胶操作、手术、</a:t>
            </a:r>
            <a:r>
              <a:rPr lang="zh-TW" altLang="zh-CN" sz="4800" dirty="0" smtClean="0">
                <a:solidFill>
                  <a:schemeClr val="tx1"/>
                </a:solidFill>
                <a:latin typeface="微软雅黑" panose="020B0503020204020204" pitchFamily="34" charset="-122"/>
                <a:ea typeface="微软雅黑" panose="020B0503020204020204" pitchFamily="34" charset="-122"/>
              </a:rPr>
              <a:t>新冠病毒核酸检测时可釆用三级防护</a:t>
            </a:r>
            <a:r>
              <a:rPr lang="zh-TW" altLang="zh-CN" sz="4800" dirty="0" smtClean="0">
                <a:latin typeface="微软雅黑" panose="020B0503020204020204" pitchFamily="34" charset="-122"/>
                <a:ea typeface="微软雅黑" panose="020B0503020204020204" pitchFamily="34" charset="-122"/>
              </a:rPr>
              <a:t>； 为疑似或确诊患者实施尸体解剖时釆用三级防护。</a:t>
            </a:r>
            <a:endParaRPr lang="zh-TW" altLang="zh-CN" sz="4800" dirty="0" smtClean="0">
              <a:latin typeface="微软雅黑" panose="020B0503020204020204" pitchFamily="34" charset="-122"/>
              <a:ea typeface="微软雅黑" panose="020B0503020204020204" pitchFamily="34" charset="-122"/>
            </a:endParaRPr>
          </a:p>
          <a:p>
            <a:pPr marL="0" indent="0">
              <a:lnSpc>
                <a:spcPct val="170000"/>
              </a:lnSpc>
              <a:buNone/>
            </a:pPr>
            <a:r>
              <a:rPr lang="zh-TW" altLang="zh-CN" sz="4800" dirty="0" smtClean="0">
                <a:solidFill>
                  <a:srgbClr val="FF0000"/>
                </a:solidFill>
                <a:latin typeface="微软雅黑" panose="020B0503020204020204" pitchFamily="34" charset="-122"/>
                <a:ea typeface="微软雅黑" panose="020B0503020204020204" pitchFamily="34" charset="-122"/>
              </a:rPr>
              <a:t>主要防护用品包括</a:t>
            </a:r>
            <a:r>
              <a:rPr lang="en-US" altLang="zh-TW" sz="4800" dirty="0" smtClean="0">
                <a:solidFill>
                  <a:srgbClr val="FF0000"/>
                </a:solidFill>
                <a:latin typeface="微软雅黑" panose="020B0503020204020204" pitchFamily="34" charset="-122"/>
                <a:ea typeface="微软雅黑" panose="020B0503020204020204" pitchFamily="34" charset="-122"/>
              </a:rPr>
              <a:t> </a:t>
            </a:r>
            <a:r>
              <a:rPr lang="zh-TW" altLang="zh-CN" sz="4800" dirty="0" smtClean="0">
                <a:solidFill>
                  <a:srgbClr val="FF0000"/>
                </a:solidFill>
                <a:latin typeface="微软雅黑" panose="020B0503020204020204" pitchFamily="34" charset="-122"/>
                <a:ea typeface="微软雅黑" panose="020B0503020204020204" pitchFamily="34" charset="-122"/>
              </a:rPr>
              <a:t>:</a:t>
            </a:r>
            <a:r>
              <a:rPr lang="en-US" altLang="zh-TW" sz="4800" dirty="0" smtClean="0">
                <a:solidFill>
                  <a:srgbClr val="FF0000"/>
                </a:solidFill>
                <a:latin typeface="微软雅黑" panose="020B0503020204020204" pitchFamily="34" charset="-122"/>
                <a:ea typeface="微软雅黑" panose="020B0503020204020204" pitchFamily="34" charset="-122"/>
              </a:rPr>
              <a:t> </a:t>
            </a:r>
            <a:r>
              <a:rPr lang="zh-TW" altLang="zh-CN" sz="4800" dirty="0" smtClean="0">
                <a:latin typeface="微软雅黑" panose="020B0503020204020204" pitchFamily="34" charset="-122"/>
                <a:ea typeface="微软雅黑" panose="020B0503020204020204" pitchFamily="34" charset="-122"/>
              </a:rPr>
              <a:t>正压头套或全面防护型呼吸防护器、穿防渗隔离衣或防护服、一次性乳胶手套或丁腈手套、鞋套等</a:t>
            </a:r>
            <a:endParaRPr lang="zh-TW" altLang="zh-CN" sz="4800" dirty="0" smtClean="0">
              <a:latin typeface="微软雅黑" panose="020B0503020204020204" pitchFamily="34" charset="-122"/>
              <a:ea typeface="微软雅黑" panose="020B0503020204020204" pitchFamily="34" charset="-122"/>
            </a:endParaRPr>
          </a:p>
          <a:p>
            <a:pPr marL="0" indent="0">
              <a:buNone/>
            </a:pPr>
            <a:endParaRPr lang="zh-CN" altLang="en-US" sz="2000" dirty="0">
              <a:solidFill>
                <a:schemeClr val="tx1">
                  <a:lumMod val="50000"/>
                  <a:lumOff val="50000"/>
                </a:schemeClr>
              </a:solidFill>
            </a:endParaRPr>
          </a:p>
        </p:txBody>
      </p:sp>
      <p:sp>
        <p:nvSpPr>
          <p:cNvPr id="8" name="千图PPT彼岸天：ID 8661124矩形 3"/>
          <p:cNvSpPr txBox="1"/>
          <p:nvPr>
            <p:custDataLst>
              <p:tags r:id="rId2"/>
            </p:custDataLst>
          </p:nvPr>
        </p:nvSpPr>
        <p:spPr>
          <a:xfrm>
            <a:off x="0" y="0"/>
            <a:ext cx="9144000" cy="1000108"/>
          </a:xfrm>
          <a:prstGeom prst="rect">
            <a:avLst/>
          </a:prstGeom>
          <a:blipFill dpi="0" rotWithShape="1">
            <a:blip r:embed="rId3" cstate="print"/>
            <a:srcRect/>
            <a:stretch>
              <a:fillRect t="-129451" b="-1177071"/>
            </a:stretch>
          </a:blip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rPr>
              <a:t>医务人员个人防护指引</a:t>
            </a:r>
            <a:endParaRPr kumimoji="0" lang="zh-CN" altLang="en-US" sz="36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5" name="灯片编号占位符 4"/>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a:xfrm>
            <a:off x="1098709" y="340996"/>
            <a:ext cx="7886700" cy="815975"/>
          </a:xfrm>
        </p:spPr>
        <p:txBody>
          <a:bodyPr vert="horz" wrap="square" lIns="91440" tIns="45720" rIns="91440" bIns="45720" anchor="ctr"/>
          <a:lstStyle/>
          <a:p>
            <a:pPr eaLnBrk="1" hangingPunct="1"/>
            <a:r>
              <a:rPr lang="zh-CN" altLang="en-US" sz="3200" dirty="0">
                <a:solidFill>
                  <a:srgbClr val="20A7E9"/>
                </a:solidFill>
                <a:latin typeface="微软雅黑" panose="020B0503020204020204" pitchFamily="34" charset="-122"/>
                <a:ea typeface="微软雅黑" panose="020B0503020204020204" pitchFamily="34" charset="-122"/>
              </a:rPr>
              <a:t>分级防护</a:t>
            </a:r>
            <a:r>
              <a:rPr lang="en-US" altLang="zh-CN" sz="3200" dirty="0">
                <a:solidFill>
                  <a:srgbClr val="20A7E9"/>
                </a:solidFill>
                <a:latin typeface="微软雅黑" panose="020B0503020204020204" pitchFamily="34" charset="-122"/>
                <a:ea typeface="微软雅黑" panose="020B0503020204020204" pitchFamily="34" charset="-122"/>
              </a:rPr>
              <a:t>——</a:t>
            </a:r>
            <a:r>
              <a:rPr lang="zh-CN" altLang="en-US" sz="3200" dirty="0">
                <a:solidFill>
                  <a:srgbClr val="FF0000"/>
                </a:solidFill>
                <a:latin typeface="微软雅黑" panose="020B0503020204020204" pitchFamily="34" charset="-122"/>
                <a:ea typeface="微软雅黑" panose="020B0503020204020204" pitchFamily="34" charset="-122"/>
              </a:rPr>
              <a:t>三级防护</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2" name="内容占位符 1"/>
          <p:cNvSpPr>
            <a:spLocks noGrp="1"/>
          </p:cNvSpPr>
          <p:nvPr>
            <p:ph idx="1"/>
          </p:nvPr>
        </p:nvSpPr>
        <p:spPr>
          <a:xfrm>
            <a:off x="628650" y="1363980"/>
            <a:ext cx="7886700" cy="4351338"/>
          </a:xfrm>
        </p:spPr>
        <p:txBody>
          <a:bodyPr/>
          <a:lstStyle/>
          <a:p>
            <a:pPr marL="0" indent="0">
              <a:buNone/>
            </a:pPr>
            <a:r>
              <a:rPr lang="zh-CN" altLang="en-US"/>
              <a:t> </a:t>
            </a:r>
            <a:endParaRPr lang="zh-CN" altLang="en-US"/>
          </a:p>
        </p:txBody>
      </p:sp>
      <p:pic>
        <p:nvPicPr>
          <p:cNvPr id="4" name="图片 3"/>
          <p:cNvPicPr>
            <a:picLocks noChangeAspect="1"/>
          </p:cNvPicPr>
          <p:nvPr/>
        </p:nvPicPr>
        <p:blipFill>
          <a:blip r:embed="rId1"/>
          <a:srcRect t="12578" r="490"/>
          <a:stretch>
            <a:fillRect/>
          </a:stretch>
        </p:blipFill>
        <p:spPr>
          <a:xfrm>
            <a:off x="628650" y="1509395"/>
            <a:ext cx="7865110" cy="4206240"/>
          </a:xfrm>
          <a:prstGeom prst="rect">
            <a:avLst/>
          </a:prstGeom>
        </p:spPr>
      </p:pic>
      <p:sp>
        <p:nvSpPr>
          <p:cNvPr id="3" name="日期占位符 2"/>
          <p:cNvSpPr>
            <a:spLocks noGrp="1"/>
          </p:cNvSpPr>
          <p:nvPr>
            <p:ph type="dt" sz="half" idx="10"/>
          </p:nvPr>
        </p:nvSpPr>
        <p:spPr/>
        <p:txBody>
          <a:bodyPr/>
          <a:p>
            <a:fld id="{530820CF-B880-4189-942D-D702A7CBA730}" type="datetime1">
              <a:rPr lang="zh-CN" altLang="en-US" smtClean="0"/>
            </a:fld>
            <a:endParaRPr lang="zh-CN" altLang="en-US"/>
          </a:p>
        </p:txBody>
      </p:sp>
      <p:sp>
        <p:nvSpPr>
          <p:cNvPr id="5" name="灯片编号占位符 4"/>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pic>
        <p:nvPicPr>
          <p:cNvPr id="4" name="图片 3"/>
          <p:cNvPicPr>
            <a:picLocks noChangeAspect="1"/>
          </p:cNvPicPr>
          <p:nvPr/>
        </p:nvPicPr>
        <p:blipFill>
          <a:blip r:embed="rId1"/>
          <a:srcRect l="545" t="7442"/>
          <a:stretch>
            <a:fillRect/>
          </a:stretch>
        </p:blipFill>
        <p:spPr>
          <a:xfrm>
            <a:off x="755650" y="1235075"/>
            <a:ext cx="7070090" cy="4942205"/>
          </a:xfrm>
          <a:prstGeom prst="rect">
            <a:avLst/>
          </a:prstGeom>
        </p:spPr>
      </p:pic>
      <p:sp>
        <p:nvSpPr>
          <p:cNvPr id="6" name="文本框 5"/>
          <p:cNvSpPr txBox="1"/>
          <p:nvPr/>
        </p:nvSpPr>
        <p:spPr>
          <a:xfrm>
            <a:off x="298133" y="5777865"/>
            <a:ext cx="8371999" cy="922020"/>
          </a:xfrm>
          <a:prstGeom prst="rect">
            <a:avLst/>
          </a:prstGeom>
          <a:noFill/>
        </p:spPr>
        <p:txBody>
          <a:bodyPr wrap="square" rtlCol="0">
            <a:spAutoFit/>
          </a:bodyPr>
          <a:lstStyle/>
          <a:p>
            <a:r>
              <a:rPr lang="zh-CN" altLang="en-US" b="1"/>
              <a:t>参考资料：</a:t>
            </a:r>
            <a:r>
              <a:rPr lang="en-US" altLang="zh-CN"/>
              <a:t>1</a:t>
            </a:r>
            <a:r>
              <a:rPr lang="zh-CN" altLang="en-US"/>
              <a:t>、国卫办医函</a:t>
            </a:r>
            <a:r>
              <a:rPr lang="en-US" altLang="zh-CN"/>
              <a:t>[2020]65</a:t>
            </a:r>
            <a:r>
              <a:rPr lang="zh-CN" altLang="en-US"/>
              <a:t>号国家卫生健康委办公厅关于印发医疗机构内新型冠状病毒感染预防与控制指南（第一版）的通知；</a:t>
            </a:r>
            <a:r>
              <a:rPr lang="en-US" altLang="zh-CN"/>
              <a:t>2</a:t>
            </a:r>
            <a:r>
              <a:rPr lang="zh-CN" altLang="en-US"/>
              <a:t>、联防联控机制医疗发</a:t>
            </a:r>
            <a:r>
              <a:rPr lang="en-US" altLang="zh-CN"/>
              <a:t>[2020]276</a:t>
            </a:r>
            <a:r>
              <a:rPr lang="zh-CN" altLang="en-US"/>
              <a:t>号关于印发应对秋冬季新冠肺炎疫情医疗救治工作方案</a:t>
            </a:r>
            <a:endParaRPr lang="zh-CN" altLang="en-US"/>
          </a:p>
        </p:txBody>
      </p:sp>
      <p:sp>
        <p:nvSpPr>
          <p:cNvPr id="5" name="文本框 4"/>
          <p:cNvSpPr txBox="1"/>
          <p:nvPr/>
        </p:nvSpPr>
        <p:spPr>
          <a:xfrm>
            <a:off x="1471295" y="575310"/>
            <a:ext cx="6115050" cy="521970"/>
          </a:xfrm>
          <a:prstGeom prst="rect">
            <a:avLst/>
          </a:prstGeom>
          <a:noFill/>
        </p:spPr>
        <p:txBody>
          <a:bodyPr wrap="square" rtlCol="0">
            <a:spAutoFit/>
          </a:bodyPr>
          <a:lstStyle/>
          <a:p>
            <a:r>
              <a:rPr lang="zh-CN" altLang="en-US" sz="2800">
                <a:solidFill>
                  <a:srgbClr val="FF0000"/>
                </a:solidFill>
                <a:latin typeface="微软雅黑" panose="020B0503020204020204" pitchFamily="34" charset="-122"/>
                <a:ea typeface="微软雅黑" panose="020B0503020204020204" pitchFamily="34" charset="-122"/>
              </a:rPr>
              <a:t>疫情常态化防控</a:t>
            </a:r>
            <a:r>
              <a:rPr lang="en-US" altLang="zh-CN" sz="2800">
                <a:solidFill>
                  <a:srgbClr val="FF0000"/>
                </a:solidFill>
                <a:latin typeface="微软雅黑" panose="020B0503020204020204" pitchFamily="34" charset="-122"/>
                <a:ea typeface="微软雅黑" panose="020B0503020204020204" pitchFamily="34" charset="-122"/>
              </a:rPr>
              <a:t>——</a:t>
            </a:r>
            <a:r>
              <a:rPr lang="zh-CN" altLang="en-US" sz="2800">
                <a:solidFill>
                  <a:srgbClr val="FF0000"/>
                </a:solidFill>
                <a:latin typeface="微软雅黑" panose="020B0503020204020204" pitchFamily="34" charset="-122"/>
                <a:ea typeface="微软雅黑" panose="020B0503020204020204" pitchFamily="34" charset="-122"/>
              </a:rPr>
              <a:t>如何穿脱防护服</a:t>
            </a:r>
            <a:endParaRPr lang="zh-CN" altLang="en-US" sz="2800">
              <a:solidFill>
                <a:srgbClr val="FF0000"/>
              </a:solidFill>
              <a:latin typeface="微软雅黑" panose="020B0503020204020204" pitchFamily="34" charset="-122"/>
              <a:ea typeface="微软雅黑" panose="020B0503020204020204" pitchFamily="34" charset="-122"/>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7" name="灯片编号占位符 6"/>
          <p:cNvSpPr>
            <a:spLocks noGrp="1"/>
          </p:cNvSpPr>
          <p:nvPr>
            <p:ph type="sldNum" sz="quarter" idx="12"/>
          </p:nvPr>
        </p:nvSpPr>
        <p:spPr/>
        <p:txBody>
          <a:bodyPr/>
          <a:p>
            <a:fld id="{0C913308-F349-4B6D-A68A-DD1791B4A57B}" type="slidenum">
              <a:rPr lang="zh-CN" altLang="en-US" smtClean="0"/>
            </a:fld>
            <a:endParaRPr lang="zh-CN" altLang="en-US"/>
          </a:p>
        </p:txBody>
      </p:sp>
      <p:sp>
        <p:nvSpPr>
          <p:cNvPr id="8" name="页脚占位符 7"/>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174" y="132081"/>
            <a:ext cx="7886700" cy="572135"/>
          </a:xfrm>
        </p:spPr>
        <p:txBody>
          <a:bodyPr>
            <a:normAutofit fontScale="90000"/>
          </a:bodyPr>
          <a:lstStyle/>
          <a:p>
            <a:r>
              <a:rPr lang="zh-CN" altLang="en-US">
                <a:sym typeface="+mn-ea"/>
              </a:rPr>
              <a:t>防护用品穿脱流程</a:t>
            </a:r>
            <a:endParaRPr lang="zh-CN" altLang="en-US"/>
          </a:p>
        </p:txBody>
      </p:sp>
      <p:pic>
        <p:nvPicPr>
          <p:cNvPr id="5" name="内容占位符 4"/>
          <p:cNvPicPr>
            <a:picLocks noGrp="1" noChangeAspect="1"/>
          </p:cNvPicPr>
          <p:nvPr>
            <p:ph idx="1"/>
          </p:nvPr>
        </p:nvPicPr>
        <p:blipFill>
          <a:blip r:embed="rId1"/>
          <a:stretch>
            <a:fillRect/>
          </a:stretch>
        </p:blipFill>
        <p:spPr>
          <a:xfrm>
            <a:off x="628015" y="871855"/>
            <a:ext cx="8016240" cy="5855335"/>
          </a:xfrm>
          <a:prstGeom prst="rect">
            <a:avLst/>
          </a:prstGeom>
        </p:spPr>
      </p:pic>
      <p:sp>
        <p:nvSpPr>
          <p:cNvPr id="3" name="日期占位符 2"/>
          <p:cNvSpPr>
            <a:spLocks noGrp="1"/>
          </p:cNvSpPr>
          <p:nvPr>
            <p:ph type="dt" sz="half" idx="10"/>
          </p:nvPr>
        </p:nvSpPr>
        <p:spPr/>
        <p:txBody>
          <a:bodyPr/>
          <a:p>
            <a:fld id="{530820CF-B880-4189-942D-D702A7CBA730}" type="datetime1">
              <a:rPr lang="zh-CN" altLang="en-US" smtClean="0"/>
            </a:fld>
            <a:endParaRPr lang="zh-CN" altLang="en-US"/>
          </a:p>
        </p:txBody>
      </p:sp>
      <p:sp>
        <p:nvSpPr>
          <p:cNvPr id="4" name="灯片编号占位符 3"/>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4496435" y="3113405"/>
            <a:ext cx="4352290" cy="3549015"/>
          </a:xfrm>
          <a:prstGeom prst="rect">
            <a:avLst/>
          </a:prstGeom>
        </p:spPr>
      </p:pic>
      <p:pic>
        <p:nvPicPr>
          <p:cNvPr id="3" name="图片 2"/>
          <p:cNvPicPr>
            <a:picLocks noChangeAspect="1"/>
          </p:cNvPicPr>
          <p:nvPr/>
        </p:nvPicPr>
        <p:blipFill>
          <a:blip r:embed="rId2" cstate="print"/>
          <a:stretch>
            <a:fillRect/>
          </a:stretch>
        </p:blipFill>
        <p:spPr>
          <a:xfrm>
            <a:off x="366395" y="221615"/>
            <a:ext cx="3855085" cy="2891790"/>
          </a:xfrm>
          <a:prstGeom prst="rect">
            <a:avLst/>
          </a:prstGeom>
        </p:spPr>
      </p:pic>
      <p:pic>
        <p:nvPicPr>
          <p:cNvPr id="5" name="图片 4"/>
          <p:cNvPicPr>
            <a:picLocks noChangeAspect="1"/>
          </p:cNvPicPr>
          <p:nvPr/>
        </p:nvPicPr>
        <p:blipFill>
          <a:blip r:embed="rId3"/>
          <a:stretch>
            <a:fillRect/>
          </a:stretch>
        </p:blipFill>
        <p:spPr>
          <a:xfrm>
            <a:off x="1403985" y="3576955"/>
            <a:ext cx="2185670" cy="2915285"/>
          </a:xfrm>
          <a:prstGeom prst="rect">
            <a:avLst/>
          </a:prstGeom>
        </p:spPr>
      </p:pic>
      <p:pic>
        <p:nvPicPr>
          <p:cNvPr id="6" name="图片 5"/>
          <p:cNvPicPr>
            <a:picLocks noChangeAspect="1"/>
          </p:cNvPicPr>
          <p:nvPr/>
        </p:nvPicPr>
        <p:blipFill>
          <a:blip r:embed="rId4"/>
          <a:srcRect t="14309" r="2973"/>
          <a:stretch>
            <a:fillRect/>
          </a:stretch>
        </p:blipFill>
        <p:spPr>
          <a:xfrm>
            <a:off x="4496435" y="86995"/>
            <a:ext cx="2494915" cy="2939415"/>
          </a:xfrm>
          <a:prstGeom prst="rect">
            <a:avLst/>
          </a:prstGeom>
        </p:spPr>
      </p:pic>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7" name="灯片编号占位符 6"/>
          <p:cNvSpPr>
            <a:spLocks noGrp="1"/>
          </p:cNvSpPr>
          <p:nvPr>
            <p:ph type="sldNum" sz="quarter" idx="12"/>
          </p:nvPr>
        </p:nvSpPr>
        <p:spPr/>
        <p:txBody>
          <a:bodyPr/>
          <a:p>
            <a:fld id="{0C913308-F349-4B6D-A68A-DD1791B4A57B}" type="slidenum">
              <a:rPr lang="zh-CN" altLang="en-US" smtClean="0"/>
            </a:fld>
            <a:endParaRPr lang="zh-CN" altLang="en-US"/>
          </a:p>
        </p:txBody>
      </p:sp>
      <p:sp>
        <p:nvSpPr>
          <p:cNvPr id="8" name="页脚占位符 7"/>
          <p:cNvSpPr>
            <a:spLocks noGrp="1"/>
          </p:cNvSpPr>
          <p:nvPr>
            <p:ph type="ftr" sz="quarter" idx="11"/>
          </p:nvPr>
        </p:nvSpPr>
        <p:spPr/>
        <p:txBody>
          <a:bodyPr/>
          <a:p>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p:txBody>
          <a:bodyPr/>
          <a:lstStyle/>
          <a:p>
            <a:pPr eaLnBrk="1" hangingPunct="1"/>
            <a:r>
              <a:rPr lang="zh-CN" altLang="en-US" smtClean="0">
                <a:solidFill>
                  <a:srgbClr val="3AC63A"/>
                </a:solidFill>
                <a:latin typeface="华文行楷" panose="02010800040101010101" pitchFamily="2" charset="-122"/>
                <a:ea typeface="华文行楷" panose="02010800040101010101" pitchFamily="2" charset="-122"/>
              </a:rPr>
              <a:t>接 触                         病菌                       洗手</a:t>
            </a:r>
            <a:endParaRPr lang="zh-CN" altLang="en-US" smtClean="0">
              <a:solidFill>
                <a:srgbClr val="3AC63A"/>
              </a:solidFill>
              <a:latin typeface="华文行楷" panose="02010800040101010101" pitchFamily="2" charset="-122"/>
              <a:ea typeface="华文行楷" panose="02010800040101010101" pitchFamily="2" charset="-122"/>
            </a:endParaRPr>
          </a:p>
          <a:p>
            <a:pPr eaLnBrk="1" hangingPunct="1"/>
            <a:endParaRPr lang="zh-CN" altLang="en-US" b="1" smtClean="0"/>
          </a:p>
        </p:txBody>
      </p:sp>
      <p:sp>
        <p:nvSpPr>
          <p:cNvPr id="19460" name="Line 10"/>
          <p:cNvSpPr>
            <a:spLocks noChangeShapeType="1"/>
          </p:cNvSpPr>
          <p:nvPr/>
        </p:nvSpPr>
        <p:spPr bwMode="auto">
          <a:xfrm>
            <a:off x="2459796" y="2215416"/>
            <a:ext cx="1752600" cy="0"/>
          </a:xfrm>
          <a:prstGeom prst="line">
            <a:avLst/>
          </a:prstGeom>
          <a:noFill/>
          <a:ln w="9525">
            <a:solidFill>
              <a:schemeClr val="tx1"/>
            </a:solidFill>
            <a:round/>
            <a:tailEnd type="triangle" w="med" len="med"/>
          </a:ln>
        </p:spPr>
        <p:txBody>
          <a:bodyPr/>
          <a:lstStyle/>
          <a:p>
            <a:endParaRPr lang="zh-CN" altLang="en-US"/>
          </a:p>
        </p:txBody>
      </p:sp>
      <p:sp>
        <p:nvSpPr>
          <p:cNvPr id="19461" name="Line 10"/>
          <p:cNvSpPr>
            <a:spLocks noChangeShapeType="1"/>
          </p:cNvSpPr>
          <p:nvPr/>
        </p:nvSpPr>
        <p:spPr bwMode="auto">
          <a:xfrm>
            <a:off x="5378498" y="2270007"/>
            <a:ext cx="1752600" cy="0"/>
          </a:xfrm>
          <a:prstGeom prst="line">
            <a:avLst/>
          </a:prstGeom>
          <a:noFill/>
          <a:ln w="9525">
            <a:solidFill>
              <a:schemeClr val="tx1"/>
            </a:solidFill>
            <a:round/>
            <a:tailEnd type="triangle" w="med" len="med"/>
          </a:ln>
        </p:spPr>
        <p:txBody>
          <a:bodyPr/>
          <a:lstStyle/>
          <a:p>
            <a:endParaRPr lang="zh-CN" altLang="en-US"/>
          </a:p>
        </p:txBody>
      </p:sp>
      <p:pic>
        <p:nvPicPr>
          <p:cNvPr id="6" name="Picture 4" descr="Fingertips touching a patient and spreading infection."/>
          <p:cNvPicPr>
            <a:picLocks noChangeAspect="1" noChangeArrowheads="1"/>
          </p:cNvPicPr>
          <p:nvPr/>
        </p:nvPicPr>
        <p:blipFill>
          <a:blip r:embed="rId1"/>
          <a:srcRect/>
          <a:stretch>
            <a:fillRect/>
          </a:stretch>
        </p:blipFill>
        <p:spPr bwMode="auto">
          <a:xfrm>
            <a:off x="500064" y="2857500"/>
            <a:ext cx="2376487" cy="2590800"/>
          </a:xfrm>
          <a:prstGeom prst="rect">
            <a:avLst/>
          </a:prstGeom>
          <a:noFill/>
          <a:ln w="9525">
            <a:noFill/>
            <a:miter lim="800000"/>
            <a:headEnd/>
            <a:tailEnd/>
          </a:ln>
        </p:spPr>
      </p:pic>
      <p:pic>
        <p:nvPicPr>
          <p:cNvPr id="7" name="Picture 5" descr="Hands covered in microorganisms."/>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357564" y="2857502"/>
            <a:ext cx="2332037" cy="2613025"/>
          </a:xfrm>
          <a:prstGeom prst="rect">
            <a:avLst/>
          </a:prstGeom>
          <a:noFill/>
          <a:ln w="9525">
            <a:noFill/>
            <a:miter lim="800000"/>
            <a:headEnd/>
            <a:tailEnd/>
          </a:ln>
        </p:spPr>
      </p:pic>
      <p:pic>
        <p:nvPicPr>
          <p:cNvPr id="8" name="Picture 6" descr="A pair of hands"/>
          <p:cNvPicPr>
            <a:picLocks noChangeAspect="1" noChangeArrowheads="1"/>
          </p:cNvPicPr>
          <p:nvPr/>
        </p:nvPicPr>
        <p:blipFill>
          <a:blip r:embed="rId3"/>
          <a:srcRect/>
          <a:stretch>
            <a:fillRect/>
          </a:stretch>
        </p:blipFill>
        <p:spPr bwMode="auto">
          <a:xfrm>
            <a:off x="6072188" y="3071815"/>
            <a:ext cx="2525712" cy="2420937"/>
          </a:xfrm>
          <a:prstGeom prst="rect">
            <a:avLst/>
          </a:prstGeom>
          <a:noFill/>
          <a:ln w="9525">
            <a:noFill/>
            <a:miter lim="800000"/>
            <a:headEnd/>
            <a:tailEnd/>
          </a:ln>
        </p:spPr>
      </p:pic>
      <p:sp>
        <p:nvSpPr>
          <p:cNvPr id="19465" name="Line 13"/>
          <p:cNvSpPr>
            <a:spLocks noChangeShapeType="1"/>
          </p:cNvSpPr>
          <p:nvPr/>
        </p:nvSpPr>
        <p:spPr bwMode="auto">
          <a:xfrm>
            <a:off x="1285875" y="2143125"/>
            <a:ext cx="649288" cy="1512888"/>
          </a:xfrm>
          <a:prstGeom prst="line">
            <a:avLst/>
          </a:prstGeom>
          <a:noFill/>
          <a:ln w="57150">
            <a:solidFill>
              <a:schemeClr val="tx1"/>
            </a:solidFill>
            <a:round/>
            <a:tailEnd type="triangle" w="med" len="med"/>
          </a:ln>
        </p:spPr>
        <p:txBody>
          <a:bodyPr/>
          <a:lstStyle/>
          <a:p>
            <a:endParaRPr lang="zh-CN" altLang="en-US"/>
          </a:p>
        </p:txBody>
      </p:sp>
      <p:sp>
        <p:nvSpPr>
          <p:cNvPr id="19466" name="Line 13"/>
          <p:cNvSpPr>
            <a:spLocks noChangeShapeType="1"/>
          </p:cNvSpPr>
          <p:nvPr/>
        </p:nvSpPr>
        <p:spPr bwMode="auto">
          <a:xfrm>
            <a:off x="4500564" y="2214563"/>
            <a:ext cx="71437" cy="1428750"/>
          </a:xfrm>
          <a:prstGeom prst="line">
            <a:avLst/>
          </a:prstGeom>
          <a:noFill/>
          <a:ln w="57150">
            <a:solidFill>
              <a:schemeClr val="tx1"/>
            </a:solidFill>
            <a:round/>
            <a:tailEnd type="triangle" w="med" len="med"/>
          </a:ln>
        </p:spPr>
        <p:txBody>
          <a:bodyPr/>
          <a:lstStyle/>
          <a:p>
            <a:endParaRPr lang="zh-CN" altLang="en-US"/>
          </a:p>
        </p:txBody>
      </p:sp>
      <p:sp>
        <p:nvSpPr>
          <p:cNvPr id="19467" name="Line 13"/>
          <p:cNvSpPr>
            <a:spLocks noChangeShapeType="1"/>
          </p:cNvSpPr>
          <p:nvPr/>
        </p:nvSpPr>
        <p:spPr bwMode="auto">
          <a:xfrm flipH="1">
            <a:off x="7358064" y="2071690"/>
            <a:ext cx="214312" cy="1500187"/>
          </a:xfrm>
          <a:prstGeom prst="line">
            <a:avLst/>
          </a:prstGeom>
          <a:noFill/>
          <a:ln w="57150">
            <a:solidFill>
              <a:schemeClr val="tx1"/>
            </a:solidFill>
            <a:round/>
            <a:tailEnd type="triangle" w="med" len="med"/>
          </a:ln>
        </p:spPr>
        <p:txBody>
          <a:bodyPr/>
          <a:lstStyle/>
          <a:p>
            <a:endParaRPr lang="zh-CN" altLang="en-US"/>
          </a:p>
        </p:txBody>
      </p:sp>
      <p:sp>
        <p:nvSpPr>
          <p:cNvPr id="12" name="AutoShape 7"/>
          <p:cNvSpPr>
            <a:spLocks noChangeArrowheads="1"/>
          </p:cNvSpPr>
          <p:nvPr/>
        </p:nvSpPr>
        <p:spPr bwMode="auto">
          <a:xfrm>
            <a:off x="3143250" y="3857625"/>
            <a:ext cx="431800" cy="666750"/>
          </a:xfrm>
          <a:prstGeom prst="rightArrow">
            <a:avLst>
              <a:gd name="adj1" fmla="val 50000"/>
              <a:gd name="adj2" fmla="val 25000"/>
            </a:avLst>
          </a:prstGeom>
          <a:gradFill rotWithShape="1">
            <a:gsLst>
              <a:gs pos="0">
                <a:srgbClr val="FFFFFF"/>
              </a:gs>
              <a:gs pos="100000">
                <a:schemeClr val="tx1"/>
              </a:gs>
            </a:gsLst>
            <a:lin ang="0" scaled="1"/>
          </a:gradFill>
          <a:ln w="9525">
            <a:solidFill>
              <a:schemeClr val="tx1"/>
            </a:solidFill>
            <a:miter lim="800000"/>
          </a:ln>
        </p:spPr>
        <p:txBody>
          <a:bodyPr wrap="none" anchor="ctr"/>
          <a:lstStyle/>
          <a:p>
            <a:endParaRPr lang="zh-CN" altLang="en-US"/>
          </a:p>
        </p:txBody>
      </p:sp>
      <p:sp>
        <p:nvSpPr>
          <p:cNvPr id="13" name="AutoShape 7"/>
          <p:cNvSpPr>
            <a:spLocks noChangeArrowheads="1"/>
          </p:cNvSpPr>
          <p:nvPr/>
        </p:nvSpPr>
        <p:spPr bwMode="auto">
          <a:xfrm>
            <a:off x="5500689" y="3857625"/>
            <a:ext cx="431800" cy="666750"/>
          </a:xfrm>
          <a:prstGeom prst="rightArrow">
            <a:avLst>
              <a:gd name="adj1" fmla="val 50000"/>
              <a:gd name="adj2" fmla="val 25000"/>
            </a:avLst>
          </a:prstGeom>
          <a:gradFill rotWithShape="1">
            <a:gsLst>
              <a:gs pos="0">
                <a:srgbClr val="FFFFFF"/>
              </a:gs>
              <a:gs pos="100000">
                <a:schemeClr val="tx1"/>
              </a:gs>
            </a:gsLst>
            <a:lin ang="0" scaled="1"/>
          </a:gradFill>
          <a:ln w="9525">
            <a:solidFill>
              <a:schemeClr val="tx1"/>
            </a:solidFill>
            <a:miter lim="800000"/>
          </a:ln>
        </p:spPr>
        <p:txBody>
          <a:bodyPr wrap="none" anchor="ctr"/>
          <a:lstStyle/>
          <a:p>
            <a:endParaRPr lang="zh-CN" altLang="en-US"/>
          </a:p>
        </p:txBody>
      </p:sp>
      <p:sp>
        <p:nvSpPr>
          <p:cNvPr id="2" name="文本框 1"/>
          <p:cNvSpPr txBox="1"/>
          <p:nvPr/>
        </p:nvSpPr>
        <p:spPr>
          <a:xfrm>
            <a:off x="956310" y="585470"/>
            <a:ext cx="6782435" cy="521970"/>
          </a:xfrm>
          <a:prstGeom prst="rect">
            <a:avLst/>
          </a:prstGeom>
          <a:noFill/>
        </p:spPr>
        <p:txBody>
          <a:bodyPr wrap="square" rtlCol="0">
            <a:spAutoFit/>
          </a:bodyPr>
          <a:lstStyle/>
          <a:p>
            <a:r>
              <a:rPr lang="zh-CN" altLang="en-US" sz="2800">
                <a:solidFill>
                  <a:srgbClr val="FF0000"/>
                </a:solidFill>
                <a:latin typeface="微软雅黑" panose="020B0503020204020204" pitchFamily="34" charset="-122"/>
                <a:ea typeface="微软雅黑" panose="020B0503020204020204" pitchFamily="34" charset="-122"/>
              </a:rPr>
              <a:t>六、疫情常态化防控</a:t>
            </a:r>
            <a:r>
              <a:rPr lang="en-US" altLang="zh-CN" sz="2800">
                <a:solidFill>
                  <a:srgbClr val="FF0000"/>
                </a:solidFill>
                <a:latin typeface="微软雅黑" panose="020B0503020204020204" pitchFamily="34" charset="-122"/>
                <a:ea typeface="微软雅黑" panose="020B0503020204020204" pitchFamily="34" charset="-122"/>
              </a:rPr>
              <a:t>—</a:t>
            </a:r>
            <a:r>
              <a:rPr lang="zh-CN" altLang="en-US" sz="2800">
                <a:solidFill>
                  <a:srgbClr val="FF0000"/>
                </a:solidFill>
                <a:latin typeface="微软雅黑" panose="020B0503020204020204" pitchFamily="34" charset="-122"/>
                <a:ea typeface="微软雅黑" panose="020B0503020204020204" pitchFamily="34" charset="-122"/>
              </a:rPr>
              <a:t>手卫生的重要性</a:t>
            </a:r>
            <a:endParaRPr lang="zh-CN" altLang="en-US" sz="2800">
              <a:solidFill>
                <a:srgbClr val="FF0000"/>
              </a:solidFill>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half" idx="10"/>
          </p:nvPr>
        </p:nvSpPr>
        <p:spPr/>
        <p:txBody>
          <a:bodyPr/>
          <a:p>
            <a:fld id="{530820CF-B880-4189-942D-D702A7CBA730}" type="datetime1">
              <a:rPr lang="zh-CN" altLang="en-US" smtClean="0"/>
            </a:fld>
            <a:endParaRPr lang="zh-CN" altLang="en-US"/>
          </a:p>
        </p:txBody>
      </p:sp>
      <p:sp>
        <p:nvSpPr>
          <p:cNvPr id="4" name="灯片编号占位符 3"/>
          <p:cNvSpPr>
            <a:spLocks noGrp="1"/>
          </p:cNvSpPr>
          <p:nvPr>
            <p:ph type="sldNum" sz="quarter" idx="12"/>
          </p:nvPr>
        </p:nvSpPr>
        <p:spPr/>
        <p:txBody>
          <a:bodyPr/>
          <a:p>
            <a:fld id="{0C913308-F349-4B6D-A68A-DD1791B4A57B}" type="slidenum">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1000"/>
                                        <p:tgtEl>
                                          <p:spTgt spid="8"/>
                                        </p:tgtEl>
                                      </p:cBhvr>
                                    </p:animEffect>
                                  </p:childTnLst>
                                </p:cTn>
                              </p:par>
                            </p:childTnLst>
                          </p:cTn>
                        </p:par>
                        <p:par>
                          <p:cTn id="18" fill="hold">
                            <p:stCondLst>
                              <p:cond delay="1000"/>
                            </p:stCondLst>
                            <p:childTnLst>
                              <p:par>
                                <p:cTn id="19" presetID="3" presetClass="entr" presetSubtype="5"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vertical)">
                                      <p:cBhvr>
                                        <p:cTn id="21" dur="500"/>
                                        <p:tgtEl>
                                          <p:spTgt spid="12"/>
                                        </p:tgtEl>
                                      </p:cBhvr>
                                    </p:animEffect>
                                  </p:childTnLst>
                                </p:cTn>
                              </p:par>
                            </p:childTnLst>
                          </p:cTn>
                        </p:par>
                        <p:par>
                          <p:cTn id="22" fill="hold">
                            <p:stCondLst>
                              <p:cond delay="1500"/>
                            </p:stCondLst>
                            <p:childTnLst>
                              <p:par>
                                <p:cTn id="23" presetID="3" presetClass="entr" presetSubtype="5"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7158" y="1071546"/>
            <a:ext cx="8358246" cy="2012315"/>
          </a:xfrm>
          <a:prstGeom prst="rect">
            <a:avLst/>
          </a:prstGeom>
        </p:spPr>
        <p:txBody>
          <a:bodyPr vert="horz" wrap="square" lIns="0" tIns="98425" rIns="0" bIns="0" rtlCol="0">
            <a:spAutoFit/>
          </a:bodyPr>
          <a:lstStyle/>
          <a:p>
            <a:pPr marL="12700">
              <a:lnSpc>
                <a:spcPct val="100000"/>
              </a:lnSpc>
              <a:spcBef>
                <a:spcPts val="775"/>
              </a:spcBef>
            </a:pPr>
            <a:r>
              <a:rPr sz="2700" spc="35" dirty="0">
                <a:solidFill>
                  <a:srgbClr val="115F7D"/>
                </a:solidFill>
                <a:latin typeface="Arial" panose="020B0604020202020204"/>
                <a:cs typeface="Arial" panose="020B0604020202020204"/>
              </a:rPr>
              <a:t>Ø</a:t>
            </a:r>
            <a:r>
              <a:rPr b="1" dirty="0" smtClean="0">
                <a:latin typeface="宋体" panose="02010600030101010101" pitchFamily="2" charset="-122"/>
                <a:ea typeface="宋体" panose="02010600030101010101" pitchFamily="2" charset="-122"/>
                <a:cs typeface="微软雅黑" panose="020B0503020204020204" pitchFamily="34" charset="-122"/>
                <a:sym typeface="+mn-ea"/>
              </a:rPr>
              <a:t>《</a:t>
            </a:r>
            <a:r>
              <a:rPr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关于印发新型冠状病毒肺炎诊疗方案（试行第八版）的通知</a:t>
            </a:r>
            <a:r>
              <a:rPr b="1" dirty="0" smtClean="0">
                <a:latin typeface="宋体" panose="02010600030101010101" pitchFamily="2" charset="-122"/>
                <a:ea typeface="宋体" panose="02010600030101010101" pitchFamily="2" charset="-122"/>
                <a:cs typeface="微软雅黑" panose="020B0503020204020204" pitchFamily="34" charset="-122"/>
                <a:sym typeface="+mn-ea"/>
              </a:rPr>
              <a:t>》</a:t>
            </a:r>
            <a:r>
              <a:rPr lang="zh-CN" b="1" dirty="0" smtClean="0">
                <a:latin typeface="宋体" panose="02010600030101010101" pitchFamily="2" charset="-122"/>
                <a:ea typeface="宋体" panose="02010600030101010101" pitchFamily="2" charset="-122"/>
                <a:cs typeface="微软雅黑" panose="020B0503020204020204" pitchFamily="34" charset="-122"/>
                <a:sym typeface="+mn-ea"/>
              </a:rPr>
              <a:t>（</a:t>
            </a:r>
            <a:r>
              <a:rPr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国卫办医函〔2020〕680号</a:t>
            </a:r>
            <a:r>
              <a:rPr lang="zh-CN"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a:t>
            </a:r>
            <a:endParaRPr lang="zh-CN"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endParaRPr>
          </a:p>
          <a:p>
            <a:pPr marL="12700">
              <a:lnSpc>
                <a:spcPts val="3175"/>
              </a:lnSpc>
            </a:pPr>
            <a:r>
              <a:rPr lang="en-US" spc="35" dirty="0" smtClean="0">
                <a:solidFill>
                  <a:srgbClr val="115F7D"/>
                </a:solidFill>
                <a:latin typeface="Arial" panose="020B0604020202020204"/>
                <a:cs typeface="Arial" panose="020B0604020202020204"/>
              </a:rPr>
              <a:t>Ø </a:t>
            </a:r>
            <a:r>
              <a:rPr sz="2000" b="1" spc="35" dirty="0" smtClean="0">
                <a:latin typeface="宋体" panose="02010600030101010101" pitchFamily="2" charset="-122"/>
                <a:ea typeface="宋体" panose="02010600030101010101" pitchFamily="2" charset="-122"/>
                <a:cs typeface="微软雅黑" panose="020B0503020204020204" pitchFamily="34" charset="-122"/>
                <a:sym typeface="+mn-ea"/>
              </a:rPr>
              <a:t>《</a:t>
            </a:r>
            <a:r>
              <a:rPr lang="zh-CN" sz="2000" b="1" spc="35" dirty="0" smtClean="0">
                <a:latin typeface="宋体" panose="02010600030101010101" pitchFamily="2" charset="-122"/>
                <a:ea typeface="宋体" panose="02010600030101010101" pitchFamily="2" charset="-122"/>
                <a:cs typeface="微软雅黑" panose="020B0503020204020204" pitchFamily="34" charset="-122"/>
                <a:sym typeface="+mn-ea"/>
              </a:rPr>
              <a:t>关于进一步加强秋冬季新冠肺炎疫情防控期间医疗机构感染机构防控工作的通知</a:t>
            </a:r>
            <a:r>
              <a:rPr sz="2000" b="1" u="sng" spc="-5" dirty="0" smtClean="0">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a:t>
            </a:r>
            <a:r>
              <a:rPr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a:t>
            </a:r>
            <a:r>
              <a:rPr lang="zh-CN"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琼卫医函</a:t>
            </a:r>
            <a:r>
              <a:rPr lang="en-US" altLang="zh-CN"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【2020】330</a:t>
            </a:r>
            <a:r>
              <a:rPr lang="zh-CN" altLang="en-US"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号</a:t>
            </a:r>
            <a:r>
              <a:rPr sz="2000" b="1" u="sng" spc="-5" dirty="0" smtClean="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sym typeface="+mn-ea"/>
              </a:rPr>
              <a:t>)</a:t>
            </a:r>
            <a:endParaRPr sz="2000" b="1" u="sng" spc="-5" dirty="0">
              <a:solidFill>
                <a:srgbClr val="0562C1"/>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endParaRPr>
          </a:p>
          <a:p>
            <a:pPr marL="12700">
              <a:lnSpc>
                <a:spcPts val="3175"/>
              </a:lnSpc>
            </a:pPr>
            <a:endParaRPr lang="zh-CN"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endParaRPr>
          </a:p>
        </p:txBody>
      </p:sp>
      <p:sp>
        <p:nvSpPr>
          <p:cNvPr id="3" name="object 3"/>
          <p:cNvSpPr/>
          <p:nvPr/>
        </p:nvSpPr>
        <p:spPr>
          <a:xfrm>
            <a:off x="2382012" y="141731"/>
            <a:ext cx="795814" cy="364490"/>
          </a:xfrm>
          <a:custGeom>
            <a:avLst/>
            <a:gdLst/>
            <a:ahLst/>
            <a:cxnLst/>
            <a:rect l="l" t="t" r="r" b="b"/>
            <a:pathLst>
              <a:path w="1061085" h="364490">
                <a:moveTo>
                  <a:pt x="1060704" y="364236"/>
                </a:moveTo>
                <a:lnTo>
                  <a:pt x="0" y="364236"/>
                </a:lnTo>
                <a:lnTo>
                  <a:pt x="530351" y="0"/>
                </a:lnTo>
                <a:lnTo>
                  <a:pt x="1060704" y="364236"/>
                </a:lnTo>
                <a:close/>
              </a:path>
            </a:pathLst>
          </a:custGeom>
          <a:solidFill>
            <a:srgbClr val="585858"/>
          </a:solidFill>
        </p:spPr>
        <p:txBody>
          <a:bodyPr wrap="square" lIns="0" tIns="0" rIns="0" bIns="0" rtlCol="0"/>
          <a:lstStyle/>
          <a:p/>
        </p:txBody>
      </p:sp>
      <p:sp>
        <p:nvSpPr>
          <p:cNvPr id="4" name="object 4"/>
          <p:cNvSpPr/>
          <p:nvPr/>
        </p:nvSpPr>
        <p:spPr>
          <a:xfrm>
            <a:off x="66294" y="574548"/>
            <a:ext cx="795814" cy="364490"/>
          </a:xfrm>
          <a:custGeom>
            <a:avLst/>
            <a:gdLst/>
            <a:ahLst/>
            <a:cxnLst/>
            <a:rect l="l" t="t" r="r" b="b"/>
            <a:pathLst>
              <a:path w="1061085" h="364490">
                <a:moveTo>
                  <a:pt x="530352" y="364235"/>
                </a:moveTo>
                <a:lnTo>
                  <a:pt x="0" y="0"/>
                </a:lnTo>
                <a:lnTo>
                  <a:pt x="1060704" y="0"/>
                </a:lnTo>
                <a:lnTo>
                  <a:pt x="530352" y="364235"/>
                </a:lnTo>
                <a:close/>
              </a:path>
            </a:pathLst>
          </a:custGeom>
          <a:solidFill>
            <a:srgbClr val="585858"/>
          </a:solidFill>
        </p:spPr>
        <p:txBody>
          <a:bodyPr wrap="square" lIns="0" tIns="0" rIns="0" bIns="0" rtlCol="0"/>
          <a:lstStyle/>
          <a:p/>
        </p:txBody>
      </p:sp>
      <p:sp>
        <p:nvSpPr>
          <p:cNvPr id="5" name="object 5"/>
          <p:cNvSpPr/>
          <p:nvPr/>
        </p:nvSpPr>
        <p:spPr>
          <a:xfrm>
            <a:off x="0" y="227075"/>
            <a:ext cx="8818245" cy="624840"/>
          </a:xfrm>
          <a:custGeom>
            <a:avLst/>
            <a:gdLst/>
            <a:ahLst/>
            <a:cxnLst/>
            <a:rect l="l" t="t" r="r" b="b"/>
            <a:pathLst>
              <a:path w="11757660" h="624840">
                <a:moveTo>
                  <a:pt x="0" y="0"/>
                </a:moveTo>
                <a:lnTo>
                  <a:pt x="11757660" y="0"/>
                </a:lnTo>
                <a:lnTo>
                  <a:pt x="11757660" y="624840"/>
                </a:lnTo>
                <a:lnTo>
                  <a:pt x="0" y="624840"/>
                </a:lnTo>
                <a:lnTo>
                  <a:pt x="0" y="0"/>
                </a:lnTo>
                <a:close/>
              </a:path>
            </a:pathLst>
          </a:custGeom>
          <a:solidFill>
            <a:srgbClr val="808080"/>
          </a:solidFill>
        </p:spPr>
        <p:txBody>
          <a:bodyPr wrap="square" lIns="0" tIns="0" rIns="0" bIns="0" rtlCol="0"/>
          <a:lstStyle/>
          <a:p/>
        </p:txBody>
      </p:sp>
      <p:sp>
        <p:nvSpPr>
          <p:cNvPr id="6" name="object 6"/>
          <p:cNvSpPr/>
          <p:nvPr/>
        </p:nvSpPr>
        <p:spPr>
          <a:xfrm>
            <a:off x="346330" y="141732"/>
            <a:ext cx="3517106" cy="795655"/>
          </a:xfrm>
          <a:custGeom>
            <a:avLst/>
            <a:gdLst/>
            <a:ahLst/>
            <a:cxnLst/>
            <a:rect l="l" t="t" r="r" b="b"/>
            <a:pathLst>
              <a:path w="4689475" h="795655">
                <a:moveTo>
                  <a:pt x="4305300" y="795528"/>
                </a:moveTo>
                <a:lnTo>
                  <a:pt x="0" y="795528"/>
                </a:lnTo>
                <a:lnTo>
                  <a:pt x="382524" y="0"/>
                </a:lnTo>
                <a:lnTo>
                  <a:pt x="4689348" y="0"/>
                </a:lnTo>
                <a:lnTo>
                  <a:pt x="4305300" y="795528"/>
                </a:lnTo>
                <a:close/>
              </a:path>
            </a:pathLst>
          </a:custGeom>
          <a:solidFill>
            <a:srgbClr val="115F7D"/>
          </a:solidFill>
        </p:spPr>
        <p:txBody>
          <a:bodyPr wrap="square" lIns="0" tIns="0" rIns="0" bIns="0" rtlCol="0"/>
          <a:lstStyle/>
          <a:p/>
        </p:txBody>
      </p:sp>
      <p:sp>
        <p:nvSpPr>
          <p:cNvPr id="7" name="object 7"/>
          <p:cNvSpPr/>
          <p:nvPr/>
        </p:nvSpPr>
        <p:spPr>
          <a:xfrm>
            <a:off x="338194" y="134621"/>
            <a:ext cx="3532823" cy="809625"/>
          </a:xfrm>
          <a:custGeom>
            <a:avLst/>
            <a:gdLst/>
            <a:ahLst/>
            <a:cxnLst/>
            <a:rect l="l" t="t" r="r" b="b"/>
            <a:pathLst>
              <a:path w="4710430" h="809625">
                <a:moveTo>
                  <a:pt x="4319803" y="809066"/>
                </a:moveTo>
                <a:lnTo>
                  <a:pt x="0" y="809066"/>
                </a:lnTo>
                <a:lnTo>
                  <a:pt x="390029" y="0"/>
                </a:lnTo>
                <a:lnTo>
                  <a:pt x="4709833" y="0"/>
                </a:lnTo>
                <a:lnTo>
                  <a:pt x="4708100" y="3594"/>
                </a:lnTo>
                <a:lnTo>
                  <a:pt x="4693996" y="3594"/>
                </a:lnTo>
                <a:lnTo>
                  <a:pt x="4691339" y="9105"/>
                </a:lnTo>
                <a:lnTo>
                  <a:pt x="399732" y="9105"/>
                </a:lnTo>
                <a:lnTo>
                  <a:pt x="394017" y="12699"/>
                </a:lnTo>
                <a:lnTo>
                  <a:pt x="397999" y="12699"/>
                </a:lnTo>
                <a:lnTo>
                  <a:pt x="20213" y="796366"/>
                </a:lnTo>
                <a:lnTo>
                  <a:pt x="10109" y="796366"/>
                </a:lnTo>
                <a:lnTo>
                  <a:pt x="15824" y="805472"/>
                </a:lnTo>
                <a:lnTo>
                  <a:pt x="4321536" y="805472"/>
                </a:lnTo>
                <a:lnTo>
                  <a:pt x="4319803" y="809066"/>
                </a:lnTo>
                <a:close/>
              </a:path>
              <a:path w="4710430" h="809625">
                <a:moveTo>
                  <a:pt x="4310100" y="799960"/>
                </a:moveTo>
                <a:lnTo>
                  <a:pt x="4693996" y="3594"/>
                </a:lnTo>
                <a:lnTo>
                  <a:pt x="4699723" y="12699"/>
                </a:lnTo>
                <a:lnTo>
                  <a:pt x="4703710" y="12699"/>
                </a:lnTo>
                <a:lnTo>
                  <a:pt x="4325925" y="796366"/>
                </a:lnTo>
                <a:lnTo>
                  <a:pt x="4315815" y="796366"/>
                </a:lnTo>
                <a:lnTo>
                  <a:pt x="4310100" y="799960"/>
                </a:lnTo>
                <a:close/>
              </a:path>
              <a:path w="4710430" h="809625">
                <a:moveTo>
                  <a:pt x="4703710" y="12699"/>
                </a:moveTo>
                <a:lnTo>
                  <a:pt x="4699723" y="12699"/>
                </a:lnTo>
                <a:lnTo>
                  <a:pt x="4693996" y="3594"/>
                </a:lnTo>
                <a:lnTo>
                  <a:pt x="4708100" y="3594"/>
                </a:lnTo>
                <a:lnTo>
                  <a:pt x="4703710" y="12699"/>
                </a:lnTo>
                <a:close/>
              </a:path>
              <a:path w="4710430" h="809625">
                <a:moveTo>
                  <a:pt x="397999" y="12699"/>
                </a:moveTo>
                <a:lnTo>
                  <a:pt x="394017" y="12699"/>
                </a:lnTo>
                <a:lnTo>
                  <a:pt x="399732" y="9105"/>
                </a:lnTo>
                <a:lnTo>
                  <a:pt x="397999" y="12699"/>
                </a:lnTo>
                <a:close/>
              </a:path>
              <a:path w="4710430" h="809625">
                <a:moveTo>
                  <a:pt x="4689606" y="12699"/>
                </a:moveTo>
                <a:lnTo>
                  <a:pt x="397999" y="12699"/>
                </a:lnTo>
                <a:lnTo>
                  <a:pt x="399732" y="9105"/>
                </a:lnTo>
                <a:lnTo>
                  <a:pt x="4691339" y="9105"/>
                </a:lnTo>
                <a:lnTo>
                  <a:pt x="4689606" y="12699"/>
                </a:lnTo>
                <a:close/>
              </a:path>
              <a:path w="4710430" h="809625">
                <a:moveTo>
                  <a:pt x="15824" y="805472"/>
                </a:moveTo>
                <a:lnTo>
                  <a:pt x="10109" y="796366"/>
                </a:lnTo>
                <a:lnTo>
                  <a:pt x="20213" y="796366"/>
                </a:lnTo>
                <a:lnTo>
                  <a:pt x="15824" y="805472"/>
                </a:lnTo>
                <a:close/>
              </a:path>
              <a:path w="4710430" h="809625">
                <a:moveTo>
                  <a:pt x="4321536" y="805472"/>
                </a:moveTo>
                <a:lnTo>
                  <a:pt x="15824" y="805472"/>
                </a:lnTo>
                <a:lnTo>
                  <a:pt x="20213" y="796366"/>
                </a:lnTo>
                <a:lnTo>
                  <a:pt x="4311833" y="796366"/>
                </a:lnTo>
                <a:lnTo>
                  <a:pt x="4310100" y="799960"/>
                </a:lnTo>
                <a:lnTo>
                  <a:pt x="4324193" y="799960"/>
                </a:lnTo>
                <a:lnTo>
                  <a:pt x="4321536" y="805472"/>
                </a:lnTo>
                <a:close/>
              </a:path>
              <a:path w="4710430" h="809625">
                <a:moveTo>
                  <a:pt x="4324193" y="799960"/>
                </a:moveTo>
                <a:lnTo>
                  <a:pt x="4310100" y="799960"/>
                </a:lnTo>
                <a:lnTo>
                  <a:pt x="4315815" y="796366"/>
                </a:lnTo>
                <a:lnTo>
                  <a:pt x="4325925" y="796366"/>
                </a:lnTo>
                <a:lnTo>
                  <a:pt x="4324193" y="799960"/>
                </a:lnTo>
                <a:close/>
              </a:path>
            </a:pathLst>
          </a:custGeom>
          <a:solidFill>
            <a:srgbClr val="115F7D"/>
          </a:solidFill>
        </p:spPr>
        <p:txBody>
          <a:bodyPr wrap="square" lIns="0" tIns="0" rIns="0" bIns="0" rtlCol="0"/>
          <a:lstStyle/>
          <a:p/>
        </p:txBody>
      </p:sp>
      <p:sp>
        <p:nvSpPr>
          <p:cNvPr id="8" name="object 8"/>
          <p:cNvSpPr txBox="1">
            <a:spLocks noGrp="1"/>
          </p:cNvSpPr>
          <p:nvPr>
            <p:ph type="title"/>
          </p:nvPr>
        </p:nvSpPr>
        <p:spPr>
          <a:xfrm>
            <a:off x="584358" y="234480"/>
            <a:ext cx="7559542" cy="505908"/>
          </a:xfrm>
          <a:prstGeom prst="rect">
            <a:avLst/>
          </a:prstGeom>
        </p:spPr>
        <p:txBody>
          <a:bodyPr vert="horz" wrap="square" lIns="0" tIns="13335" rIns="0" bIns="0" rtlCol="0">
            <a:spAutoFit/>
          </a:bodyPr>
          <a:lstStyle/>
          <a:p>
            <a:pPr marL="12700">
              <a:lnSpc>
                <a:spcPct val="100000"/>
              </a:lnSpc>
              <a:spcBef>
                <a:spcPts val="105"/>
              </a:spcBef>
            </a:pPr>
            <a:r>
              <a:rPr lang="zh-CN" altLang="en-US" sz="3200" dirty="0" smtClean="0">
                <a:solidFill>
                  <a:srgbClr val="FFFFFF"/>
                </a:solidFill>
                <a:latin typeface="微软雅黑" panose="020B0503020204020204" pitchFamily="34" charset="-122"/>
                <a:ea typeface="微软雅黑" panose="020B0503020204020204" pitchFamily="34" charset="-122"/>
              </a:rPr>
              <a:t>参考</a:t>
            </a:r>
            <a:r>
              <a:rPr sz="3200" dirty="0" smtClean="0">
                <a:solidFill>
                  <a:srgbClr val="FFFFFF"/>
                </a:solidFill>
                <a:latin typeface="微软雅黑" panose="020B0503020204020204" pitchFamily="34" charset="-122"/>
                <a:ea typeface="微软雅黑" panose="020B0503020204020204" pitchFamily="34" charset="-122"/>
              </a:rPr>
              <a:t>相关文件</a:t>
            </a:r>
            <a:endParaRPr sz="3200" dirty="0">
              <a:latin typeface="微软雅黑" panose="020B0503020204020204" pitchFamily="34" charset="-122"/>
              <a:ea typeface="微软雅黑" panose="020B0503020204020204" pitchFamily="34" charset="-122"/>
            </a:endParaRPr>
          </a:p>
        </p:txBody>
      </p:sp>
      <p:pic>
        <p:nvPicPr>
          <p:cNvPr id="9" name="内容占位符 12" descr="海南卫健委.png"/>
          <p:cNvPicPr>
            <a:picLocks noChangeAspect="1"/>
          </p:cNvPicPr>
          <p:nvPr/>
        </p:nvPicPr>
        <p:blipFill>
          <a:blip r:embed="rId1"/>
          <a:stretch>
            <a:fillRect/>
          </a:stretch>
        </p:blipFill>
        <p:spPr>
          <a:xfrm>
            <a:off x="3961130" y="3438525"/>
            <a:ext cx="3994150" cy="2132330"/>
          </a:xfrm>
          <a:prstGeom prst="rect">
            <a:avLst/>
          </a:prstGeom>
        </p:spPr>
      </p:pic>
      <p:pic>
        <p:nvPicPr>
          <p:cNvPr id="11" name="Picture 2"/>
          <p:cNvPicPr>
            <a:picLocks noChangeAspect="1" noChangeArrowheads="1"/>
          </p:cNvPicPr>
          <p:nvPr/>
        </p:nvPicPr>
        <p:blipFill>
          <a:blip r:embed="rId2" cstate="print"/>
          <a:srcRect t="14537" b="29073"/>
          <a:stretch>
            <a:fillRect/>
          </a:stretch>
        </p:blipFill>
        <p:spPr bwMode="auto">
          <a:xfrm>
            <a:off x="271145" y="2822575"/>
            <a:ext cx="3468370" cy="3829050"/>
          </a:xfrm>
          <a:prstGeom prst="rect">
            <a:avLst/>
          </a:prstGeom>
          <a:noFill/>
          <a:ln w="9525">
            <a:noFill/>
            <a:miter lim="800000"/>
            <a:headEnd/>
            <a:tailEnd/>
          </a:ln>
          <a:effectLst/>
        </p:spPr>
      </p:pic>
      <p:sp>
        <p:nvSpPr>
          <p:cNvPr id="10" name="日期占位符 9"/>
          <p:cNvSpPr>
            <a:spLocks noGrp="1"/>
          </p:cNvSpPr>
          <p:nvPr>
            <p:ph type="dt" sz="half" idx="10"/>
          </p:nvPr>
        </p:nvSpPr>
        <p:spPr/>
        <p:txBody>
          <a:bodyPr/>
          <a:p>
            <a:fld id="{530820CF-B880-4189-942D-D702A7CBA730}" type="datetime1">
              <a:rPr lang="zh-CN" altLang="en-US" smtClean="0"/>
            </a:fld>
            <a:endParaRPr lang="zh-CN" altLang="en-US"/>
          </a:p>
        </p:txBody>
      </p:sp>
      <p:sp>
        <p:nvSpPr>
          <p:cNvPr id="12" name="灯片编号占位符 11"/>
          <p:cNvSpPr>
            <a:spLocks noGrp="1"/>
          </p:cNvSpPr>
          <p:nvPr>
            <p:ph type="sldNum" sz="quarter" idx="12"/>
          </p:nvPr>
        </p:nvSpPr>
        <p:spPr/>
        <p:txBody>
          <a:bodyPr/>
          <a:p>
            <a:fld id="{0C913308-F349-4B6D-A68A-DD1791B4A57B}" type="slidenum">
              <a:rPr lang="zh-CN" altLang="en-US" smtClean="0"/>
            </a:fld>
            <a:endParaRPr lang="zh-CN" altLang="en-US"/>
          </a:p>
        </p:txBody>
      </p:sp>
      <p:sp>
        <p:nvSpPr>
          <p:cNvPr id="13" name="页脚占位符 12"/>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descr="j0359009"/>
          <p:cNvPicPr>
            <a:picLocks noChangeAspect="1" noChangeArrowheads="1"/>
          </p:cNvPicPr>
          <p:nvPr/>
        </p:nvPicPr>
        <p:blipFill>
          <a:blip r:embed="rId1"/>
          <a:srcRect/>
          <a:stretch>
            <a:fillRect/>
          </a:stretch>
        </p:blipFill>
        <p:spPr bwMode="auto">
          <a:xfrm>
            <a:off x="323850" y="3744913"/>
            <a:ext cx="3240088" cy="2832100"/>
          </a:xfrm>
          <a:prstGeom prst="rect">
            <a:avLst/>
          </a:prstGeom>
          <a:noFill/>
          <a:ln w="9525">
            <a:noFill/>
            <a:miter lim="800000"/>
            <a:headEnd/>
            <a:tailEnd/>
          </a:ln>
        </p:spPr>
      </p:pic>
      <p:sp>
        <p:nvSpPr>
          <p:cNvPr id="27653" name="AutoShape 3"/>
          <p:cNvSpPr>
            <a:spLocks noChangeArrowheads="1"/>
          </p:cNvSpPr>
          <p:nvPr/>
        </p:nvSpPr>
        <p:spPr bwMode="auto">
          <a:xfrm>
            <a:off x="3563938" y="620715"/>
            <a:ext cx="4932362" cy="5184775"/>
          </a:xfrm>
          <a:prstGeom prst="wedgeRoundRectCallout">
            <a:avLst>
              <a:gd name="adj1" fmla="val -77069"/>
              <a:gd name="adj2" fmla="val 21097"/>
              <a:gd name="adj3" fmla="val 16667"/>
            </a:avLst>
          </a:prstGeom>
          <a:solidFill>
            <a:srgbClr val="FFFF99"/>
          </a:solidFill>
          <a:ln w="9525">
            <a:solidFill>
              <a:schemeClr val="tx1"/>
            </a:solidFill>
            <a:miter lim="800000"/>
          </a:ln>
        </p:spPr>
        <p:txBody>
          <a:bodyPr/>
          <a:lstStyle/>
          <a:p>
            <a:pPr algn="ctr" eaLnBrk="0" hangingPunct="0">
              <a:lnSpc>
                <a:spcPct val="130000"/>
              </a:lnSpc>
            </a:pPr>
            <a:r>
              <a:rPr lang="zh-CN" altLang="en-US" sz="3600">
                <a:latin typeface="AGaramond Bold"/>
                <a:ea typeface="华文行楷" panose="02010800040101010101" pitchFamily="2" charset="-122"/>
              </a:rPr>
              <a:t>手卫生是</a:t>
            </a:r>
            <a:endParaRPr lang="zh-CN" altLang="en-US" sz="3600">
              <a:latin typeface="AGaramond Bold"/>
              <a:ea typeface="华文行楷" panose="02010800040101010101" pitchFamily="2" charset="-122"/>
            </a:endParaRPr>
          </a:p>
          <a:p>
            <a:pPr algn="ctr" eaLnBrk="0" hangingPunct="0">
              <a:lnSpc>
                <a:spcPct val="130000"/>
              </a:lnSpc>
            </a:pPr>
            <a:r>
              <a:rPr lang="zh-CN" altLang="en-US" sz="3600">
                <a:latin typeface="AGaramond Bold"/>
                <a:ea typeface="华文行楷" panose="02010800040101010101" pitchFamily="2" charset="-122"/>
              </a:rPr>
              <a:t>预防与控制医院感染</a:t>
            </a:r>
            <a:endParaRPr lang="zh-CN" altLang="en-US" sz="3600">
              <a:latin typeface="AGaramond Bold"/>
              <a:ea typeface="华文行楷" panose="02010800040101010101" pitchFamily="2" charset="-122"/>
            </a:endParaRPr>
          </a:p>
          <a:p>
            <a:pPr algn="ctr" eaLnBrk="0" hangingPunct="0">
              <a:lnSpc>
                <a:spcPct val="130000"/>
              </a:lnSpc>
            </a:pPr>
            <a:r>
              <a:rPr lang="zh-CN" altLang="en-US" sz="3600">
                <a:latin typeface="AGaramond Bold"/>
                <a:ea typeface="华文行楷" panose="02010800040101010101" pitchFamily="2" charset="-122"/>
              </a:rPr>
              <a:t>和医务人员防护</a:t>
            </a:r>
            <a:endParaRPr lang="zh-CN" altLang="en-US" sz="3600">
              <a:latin typeface="AGaramond Bold"/>
              <a:ea typeface="华文行楷" panose="02010800040101010101" pitchFamily="2" charset="-122"/>
            </a:endParaRPr>
          </a:p>
          <a:p>
            <a:pPr algn="ctr" eaLnBrk="0" hangingPunct="0">
              <a:lnSpc>
                <a:spcPct val="70000"/>
              </a:lnSpc>
            </a:pPr>
            <a:endParaRPr lang="zh-CN" altLang="en-US" sz="3200">
              <a:latin typeface="AGaramond Bold"/>
            </a:endParaRPr>
          </a:p>
          <a:p>
            <a:pPr algn="ctr" eaLnBrk="0" hangingPunct="0"/>
            <a:r>
              <a:rPr lang="zh-CN" altLang="en-US" sz="4000">
                <a:solidFill>
                  <a:srgbClr val="FF5050"/>
                </a:solidFill>
                <a:latin typeface="AGaramond Bold"/>
                <a:ea typeface="华文行楷" panose="02010800040101010101" pitchFamily="2" charset="-122"/>
              </a:rPr>
              <a:t>最简单、最有效、</a:t>
            </a:r>
            <a:endParaRPr lang="zh-CN" altLang="en-US" sz="4000">
              <a:solidFill>
                <a:srgbClr val="FF5050"/>
              </a:solidFill>
              <a:latin typeface="AGaramond Bold"/>
              <a:ea typeface="华文行楷" panose="02010800040101010101" pitchFamily="2" charset="-122"/>
            </a:endParaRPr>
          </a:p>
          <a:p>
            <a:pPr algn="ctr" eaLnBrk="0" hangingPunct="0"/>
            <a:r>
              <a:rPr lang="zh-CN" altLang="en-US" sz="4000">
                <a:solidFill>
                  <a:srgbClr val="FF5050"/>
                </a:solidFill>
                <a:latin typeface="AGaramond Bold"/>
                <a:ea typeface="华文行楷" panose="02010800040101010101" pitchFamily="2" charset="-122"/>
              </a:rPr>
              <a:t>　最方便、最经济</a:t>
            </a:r>
            <a:endParaRPr lang="zh-CN" altLang="en-US" sz="4000">
              <a:solidFill>
                <a:srgbClr val="FF5050"/>
              </a:solidFill>
              <a:latin typeface="AGaramond Bold"/>
              <a:ea typeface="华文行楷" panose="02010800040101010101" pitchFamily="2" charset="-122"/>
            </a:endParaRPr>
          </a:p>
          <a:p>
            <a:pPr algn="ctr" eaLnBrk="0" hangingPunct="0">
              <a:lnSpc>
                <a:spcPct val="70000"/>
              </a:lnSpc>
            </a:pPr>
            <a:endParaRPr lang="zh-CN" altLang="en-US" sz="3200">
              <a:solidFill>
                <a:srgbClr val="FF5050"/>
              </a:solidFill>
              <a:latin typeface="AGaramond Bold"/>
            </a:endParaRPr>
          </a:p>
          <a:p>
            <a:pPr algn="ctr" eaLnBrk="0" hangingPunct="0"/>
            <a:r>
              <a:rPr lang="zh-CN" altLang="en-US" sz="3600">
                <a:latin typeface="AGaramond Bold"/>
                <a:ea typeface="华文行楷" panose="02010800040101010101" pitchFamily="2" charset="-122"/>
              </a:rPr>
              <a:t>的方法</a:t>
            </a:r>
            <a:endParaRPr lang="zh-CN" altLang="en-US" sz="3600">
              <a:latin typeface="AGaramond Bold"/>
              <a:ea typeface="华文行楷" panose="02010800040101010101" pitchFamily="2" charset="-122"/>
            </a:endParaRPr>
          </a:p>
        </p:txBody>
      </p:sp>
      <p:sp>
        <p:nvSpPr>
          <p:cNvPr id="6" name="Rectangle 3"/>
          <p:cNvSpPr txBox="1">
            <a:spLocks noChangeArrowheads="1"/>
          </p:cNvSpPr>
          <p:nvPr/>
        </p:nvSpPr>
        <p:spPr>
          <a:xfrm>
            <a:off x="4787900" y="5949950"/>
            <a:ext cx="4105275" cy="503238"/>
          </a:xfrm>
          <a:prstGeom prst="rect">
            <a:avLst/>
          </a:prstGeom>
        </p:spPr>
        <p:txBody>
          <a:bodyPr>
            <a:normAutofit fontScale="92500"/>
          </a:bodyPr>
          <a:lstStyle/>
          <a:p>
            <a:pPr marL="342900" indent="-342900" fontAlgn="auto">
              <a:spcBef>
                <a:spcPct val="20000"/>
              </a:spcBef>
              <a:spcAft>
                <a:spcPts val="0"/>
              </a:spcAft>
              <a:buFontTx/>
              <a:buNone/>
              <a:defRPr/>
            </a:pPr>
            <a:r>
              <a:rPr lang="zh-CN" altLang="en-US" sz="2400" dirty="0">
                <a:latin typeface="+mn-lt"/>
                <a:ea typeface="+mn-ea"/>
              </a:rPr>
              <a:t>（此页内容来自李六亿教授讲义）</a:t>
            </a:r>
            <a:endParaRPr lang="zh-CN" altLang="zh-CN" sz="2400" dirty="0">
              <a:latin typeface="+mn-lt"/>
              <a:ea typeface="+mn-ea"/>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4" name="页脚占位符 3"/>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a:xfrm>
            <a:off x="914400" y="381002"/>
            <a:ext cx="7772400" cy="639763"/>
          </a:xfrm>
        </p:spPr>
        <p:txBody>
          <a:bodyPr>
            <a:normAutofit fontScale="90000"/>
          </a:bodyPr>
          <a:lstStyle/>
          <a:p>
            <a:pPr>
              <a:defRPr/>
            </a:pPr>
            <a:r>
              <a:rPr lang="zh-CN" altLang="en-US" dirty="0" smtClean="0">
                <a:solidFill>
                  <a:srgbClr val="FF0000"/>
                </a:solidFill>
                <a:effectLst>
                  <a:outerShdw blurRad="38100" dist="38100" dir="2700000" algn="tl">
                    <a:srgbClr val="C0C0C0"/>
                  </a:outerShdw>
                </a:effectLst>
                <a:ea typeface="黑体" panose="02010609060101010101" charset="-122"/>
              </a:rPr>
              <a:t>怎么进行手卫生（洗手与手消的原则）</a:t>
            </a:r>
            <a:endParaRPr lang="zh-CN" altLang="en-US" dirty="0">
              <a:solidFill>
                <a:srgbClr val="FF0000"/>
              </a:solidFill>
              <a:effectLst>
                <a:outerShdw blurRad="38100" dist="38100" dir="2700000" algn="tl">
                  <a:srgbClr val="C0C0C0"/>
                </a:outerShdw>
              </a:effectLst>
              <a:ea typeface="黑体" panose="02010609060101010101" charset="-122"/>
            </a:endParaRPr>
          </a:p>
        </p:txBody>
      </p:sp>
      <p:sp>
        <p:nvSpPr>
          <p:cNvPr id="929795" name="Rectangle 3"/>
          <p:cNvSpPr>
            <a:spLocks noGrp="1" noChangeArrowheads="1"/>
          </p:cNvSpPr>
          <p:nvPr>
            <p:ph type="body" idx="1"/>
          </p:nvPr>
        </p:nvSpPr>
        <p:spPr>
          <a:xfrm>
            <a:off x="382588" y="1484313"/>
            <a:ext cx="8229600" cy="5040312"/>
          </a:xfrm>
          <a:solidFill>
            <a:srgbClr val="FFFF99"/>
          </a:solidFill>
          <a:ln>
            <a:solidFill>
              <a:srgbClr val="006666"/>
            </a:solidFill>
          </a:ln>
          <a:effectLst>
            <a:outerShdw dist="45791" dir="2021404" algn="ctr" rotWithShape="0">
              <a:schemeClr val="bg2"/>
            </a:outerShdw>
          </a:effectLst>
        </p:spPr>
        <p:txBody>
          <a:bodyPr>
            <a:normAutofit lnSpcReduction="10000"/>
          </a:bodyPr>
          <a:lstStyle/>
          <a:p>
            <a:pPr marL="624205" indent="-361950">
              <a:lnSpc>
                <a:spcPct val="140000"/>
              </a:lnSpc>
              <a:buFont typeface="Arial" panose="020B0604020202020204" pitchFamily="34" charset="0"/>
              <a:buChar char="•"/>
              <a:tabLst>
                <a:tab pos="8156575" algn="l"/>
              </a:tabLst>
              <a:defRPr/>
            </a:pPr>
            <a:endParaRPr lang="en-US" altLang="zh-CN" b="1" dirty="0" smtClean="0">
              <a:solidFill>
                <a:srgbClr val="0070C0"/>
              </a:solidFill>
              <a:ea typeface="宋体" panose="02010600030101010101" pitchFamily="2" charset="-122"/>
            </a:endParaRPr>
          </a:p>
          <a:p>
            <a:pPr marL="624205" indent="-361950">
              <a:lnSpc>
                <a:spcPct val="140000"/>
              </a:lnSpc>
              <a:buFontTx/>
              <a:buNone/>
              <a:tabLst>
                <a:tab pos="8156575" algn="l"/>
              </a:tabLst>
              <a:defRPr/>
            </a:pPr>
            <a:r>
              <a:rPr lang="en-US" altLang="zh-CN" b="1" dirty="0" smtClean="0">
                <a:solidFill>
                  <a:srgbClr val="0070C0"/>
                </a:solidFill>
                <a:ea typeface="宋体" panose="02010600030101010101" pitchFamily="2" charset="-122"/>
              </a:rPr>
              <a:t>a)</a:t>
            </a:r>
            <a:r>
              <a:rPr lang="zh-CN" altLang="en-US" b="1" dirty="0" smtClean="0">
                <a:solidFill>
                  <a:srgbClr val="0070C0"/>
                </a:solidFill>
                <a:ea typeface="宋体" panose="02010600030101010101" pitchFamily="2" charset="-122"/>
              </a:rPr>
              <a:t>当手部有血液或其他体液等肉眼可见的污染时，应用肥皂</a:t>
            </a:r>
            <a:r>
              <a:rPr lang="en-US" altLang="zh-CN" b="1" dirty="0" smtClean="0">
                <a:solidFill>
                  <a:srgbClr val="0070C0"/>
                </a:solidFill>
                <a:ea typeface="宋体" panose="02010600030101010101" pitchFamily="2" charset="-122"/>
              </a:rPr>
              <a:t>(</a:t>
            </a:r>
            <a:r>
              <a:rPr lang="zh-CN" altLang="en-US" b="1" dirty="0" smtClean="0">
                <a:solidFill>
                  <a:srgbClr val="0070C0"/>
                </a:solidFill>
                <a:ea typeface="宋体" panose="02010600030101010101" pitchFamily="2" charset="-122"/>
              </a:rPr>
              <a:t>皂液</a:t>
            </a:r>
            <a:r>
              <a:rPr lang="en-US" altLang="zh-CN" b="1" dirty="0" smtClean="0">
                <a:solidFill>
                  <a:srgbClr val="0070C0"/>
                </a:solidFill>
                <a:ea typeface="宋体" panose="02010600030101010101" pitchFamily="2" charset="-122"/>
              </a:rPr>
              <a:t>)</a:t>
            </a:r>
            <a:r>
              <a:rPr lang="zh-CN" altLang="en-US" b="1" dirty="0" smtClean="0">
                <a:solidFill>
                  <a:srgbClr val="0070C0"/>
                </a:solidFill>
                <a:ea typeface="宋体" panose="02010600030101010101" pitchFamily="2" charset="-122"/>
              </a:rPr>
              <a:t>和流动水洗手。</a:t>
            </a:r>
            <a:endParaRPr lang="zh-CN" altLang="en-US" b="1" dirty="0" smtClean="0">
              <a:solidFill>
                <a:srgbClr val="0070C0"/>
              </a:solidFill>
              <a:ea typeface="宋体" panose="02010600030101010101" pitchFamily="2" charset="-122"/>
            </a:endParaRPr>
          </a:p>
          <a:p>
            <a:pPr marL="624205" indent="-361950">
              <a:lnSpc>
                <a:spcPct val="140000"/>
              </a:lnSpc>
              <a:buFontTx/>
              <a:buNone/>
              <a:tabLst>
                <a:tab pos="8156575" algn="l"/>
              </a:tabLst>
              <a:defRPr/>
            </a:pPr>
            <a:r>
              <a:rPr lang="en-US" altLang="zh-CN" b="1" dirty="0" smtClean="0">
                <a:solidFill>
                  <a:srgbClr val="0070C0"/>
                </a:solidFill>
                <a:ea typeface="宋体" panose="02010600030101010101" pitchFamily="2" charset="-122"/>
              </a:rPr>
              <a:t>b)</a:t>
            </a:r>
            <a:r>
              <a:rPr lang="zh-CN" altLang="en-US" b="1" dirty="0" smtClean="0">
                <a:solidFill>
                  <a:srgbClr val="0070C0"/>
                </a:solidFill>
                <a:ea typeface="宋体" panose="02010600030101010101" pitchFamily="2" charset="-122"/>
              </a:rPr>
              <a:t>手部没有肉眼可见污染时，宜使用速干手消毒剂消毒双手代替洗手。</a:t>
            </a:r>
            <a:endParaRPr lang="en-US" altLang="zh-CN" b="1" dirty="0" smtClean="0">
              <a:solidFill>
                <a:srgbClr val="0070C0"/>
              </a:solidFill>
              <a:ea typeface="宋体" panose="02010600030101010101" pitchFamily="2" charset="-122"/>
            </a:endParaRPr>
          </a:p>
          <a:p>
            <a:pPr marL="624205" indent="-361950">
              <a:lnSpc>
                <a:spcPct val="140000"/>
              </a:lnSpc>
              <a:buFontTx/>
              <a:buNone/>
              <a:tabLst>
                <a:tab pos="8156575" algn="l"/>
              </a:tabLst>
              <a:defRPr/>
            </a:pPr>
            <a:endParaRPr lang="en-US" altLang="zh-CN" b="1" dirty="0" smtClean="0">
              <a:solidFill>
                <a:srgbClr val="0070C0"/>
              </a:solidFill>
              <a:ea typeface="宋体" panose="02010600030101010101" pitchFamily="2" charset="-122"/>
            </a:endParaRPr>
          </a:p>
          <a:p>
            <a:pPr marL="624205" indent="-361950">
              <a:lnSpc>
                <a:spcPct val="140000"/>
              </a:lnSpc>
              <a:buFontTx/>
              <a:buNone/>
              <a:tabLst>
                <a:tab pos="8156575" algn="l"/>
              </a:tabLst>
              <a:defRPr/>
            </a:pPr>
            <a:r>
              <a:rPr lang="zh-CN" altLang="en-US" b="1" dirty="0" smtClean="0">
                <a:solidFill>
                  <a:srgbClr val="0070C0"/>
                </a:solidFill>
                <a:ea typeface="宋体" panose="02010600030101010101" pitchFamily="2" charset="-122"/>
              </a:rPr>
              <a:t>（揉搓要六步）</a:t>
            </a:r>
            <a:endParaRPr lang="zh-CN" altLang="en-US" b="1" dirty="0" smtClean="0">
              <a:solidFill>
                <a:srgbClr val="0070C0"/>
              </a:solidFill>
              <a:ea typeface="宋体" panose="02010600030101010101" pitchFamily="2" charset="-122"/>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4" name="页脚占位符 3"/>
          <p:cNvSpPr>
            <a:spLocks noGrp="1"/>
          </p:cNvSpPr>
          <p:nvPr>
            <p:ph type="ftr" sz="quarter" idx="11"/>
          </p:nvPr>
        </p:nvSpPr>
        <p:spPr/>
        <p:txBody>
          <a:bodyPr/>
          <a:p>
            <a:endParaRPr lang="zh-CN" alt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p:txBody>
          <a:bodyPr/>
          <a:lstStyle/>
          <a:p>
            <a:r>
              <a:rPr lang="zh-CN" altLang="en-US" sz="4400" dirty="0" smtClean="0">
                <a:latin typeface="黑体" panose="02010609060101010101" charset="-122"/>
                <a:ea typeface="黑体" panose="02010609060101010101" charset="-122"/>
              </a:rPr>
              <a:t>什么时候进行手卫生</a:t>
            </a:r>
            <a:endParaRPr lang="zh-CN" altLang="en-US" sz="4400" dirty="0" smtClean="0">
              <a:latin typeface="黑体" panose="02010609060101010101" charset="-122"/>
              <a:ea typeface="黑体" panose="02010609060101010101" charset="-122"/>
            </a:endParaRPr>
          </a:p>
        </p:txBody>
      </p:sp>
      <p:sp>
        <p:nvSpPr>
          <p:cNvPr id="33795" name="内容占位符 2"/>
          <p:cNvSpPr>
            <a:spLocks noGrp="1"/>
          </p:cNvSpPr>
          <p:nvPr>
            <p:ph idx="1"/>
          </p:nvPr>
        </p:nvSpPr>
        <p:spPr>
          <a:xfrm>
            <a:off x="457200" y="1428736"/>
            <a:ext cx="8229600" cy="4697427"/>
          </a:xfrm>
        </p:spPr>
        <p:txBody>
          <a:bodyPr/>
          <a:lstStyle/>
          <a:p>
            <a:r>
              <a:rPr lang="zh-CN" altLang="zh-CN" dirty="0" smtClean="0">
                <a:ea typeface="黑体" panose="02010609060101010101" charset="-122"/>
              </a:rPr>
              <a:t>在下列情况下，医务人员应根据</a:t>
            </a:r>
            <a:r>
              <a:rPr lang="zh-CN" altLang="en-US" dirty="0" smtClean="0">
                <a:ea typeface="黑体" panose="02010609060101010101" charset="-122"/>
              </a:rPr>
              <a:t>上述原则</a:t>
            </a:r>
            <a:br>
              <a:rPr lang="zh-CN" altLang="en-US" dirty="0" smtClean="0">
                <a:ea typeface="黑体" panose="02010609060101010101" charset="-122"/>
              </a:rPr>
            </a:br>
            <a:r>
              <a:rPr lang="zh-CN" altLang="en-US" dirty="0" smtClean="0">
                <a:ea typeface="黑体" panose="02010609060101010101" charset="-122"/>
              </a:rPr>
              <a:t>选择洗手或使用速干手消毒剂</a:t>
            </a:r>
            <a:r>
              <a:rPr lang="zh-CN" altLang="en-US" dirty="0" smtClean="0">
                <a:latin typeface="黑体" panose="02010609060101010101" charset="-122"/>
                <a:ea typeface="黑体" panose="02010609060101010101" charset="-122"/>
              </a:rPr>
              <a:t>（</a:t>
            </a:r>
            <a:r>
              <a:rPr lang="zh-CN" altLang="en-US" dirty="0" smtClean="0">
                <a:solidFill>
                  <a:srgbClr val="FF0000"/>
                </a:solidFill>
                <a:latin typeface="黑体" panose="02010609060101010101" charset="-122"/>
                <a:ea typeface="黑体" panose="02010609060101010101" charset="-122"/>
              </a:rPr>
              <a:t>手卫生的指征</a:t>
            </a:r>
            <a:r>
              <a:rPr lang="zh-CN" altLang="en-US" dirty="0" smtClean="0">
                <a:latin typeface="黑体" panose="02010609060101010101" charset="-122"/>
                <a:ea typeface="黑体" panose="02010609060101010101" charset="-122"/>
              </a:rPr>
              <a:t>） </a:t>
            </a:r>
            <a:r>
              <a:rPr lang="zh-CN" altLang="en-US" dirty="0" smtClean="0">
                <a:ea typeface="黑体" panose="02010609060101010101" charset="-122"/>
              </a:rPr>
              <a:t>：</a:t>
            </a:r>
            <a:endParaRPr lang="zh-CN" altLang="en-US" dirty="0" smtClean="0">
              <a:ea typeface="宋体" panose="02010600030101010101" pitchFamily="2" charset="-122"/>
            </a:endParaRPr>
          </a:p>
        </p:txBody>
      </p:sp>
      <p:sp>
        <p:nvSpPr>
          <p:cNvPr id="4" name="Rectangle 3"/>
          <p:cNvSpPr txBox="1">
            <a:spLocks noChangeArrowheads="1"/>
          </p:cNvSpPr>
          <p:nvPr/>
        </p:nvSpPr>
        <p:spPr bwMode="auto">
          <a:xfrm>
            <a:off x="500034" y="3071810"/>
            <a:ext cx="8021899" cy="3630305"/>
          </a:xfrm>
          <a:prstGeom prst="rect">
            <a:avLst/>
          </a:prstGeom>
          <a:solidFill>
            <a:srgbClr val="FFFF99"/>
          </a:solidFill>
          <a:ln w="9525">
            <a:solidFill>
              <a:srgbClr val="006666"/>
            </a:solidFill>
            <a:miter lim="800000"/>
          </a:ln>
          <a:effectLst>
            <a:outerShdw dist="45791" dir="2021404" algn="ctr" rotWithShape="0">
              <a:schemeClr val="bg2"/>
            </a:outerShdw>
          </a:effectLst>
        </p:spPr>
        <p:txBody>
          <a:bodyPr/>
          <a:lstStyle/>
          <a:p>
            <a:pPr marL="706755" indent="-342900" eaLnBrk="0" hangingPunct="0">
              <a:lnSpc>
                <a:spcPct val="110000"/>
              </a:lnSpc>
              <a:spcBef>
                <a:spcPct val="20000"/>
              </a:spcBef>
              <a:buClr>
                <a:schemeClr val="hlink"/>
              </a:buClr>
              <a:tabLst>
                <a:tab pos="8345170" algn="l"/>
              </a:tabLst>
              <a:defRPr/>
            </a:pPr>
            <a:r>
              <a:rPr lang="en-US" altLang="zh-CN" sz="2400" b="1" dirty="0">
                <a:solidFill>
                  <a:srgbClr val="0070C0"/>
                </a:solidFill>
                <a:latin typeface="Verdana" panose="020B0604030504040204" pitchFamily="34" charset="0"/>
              </a:rPr>
              <a:t>a</a:t>
            </a:r>
            <a:r>
              <a:rPr lang="en-US" altLang="zh-CN" sz="2400" dirty="0">
                <a:latin typeface="Verdana" panose="020B0604030504040204" pitchFamily="34" charset="0"/>
              </a:rPr>
              <a:t>)</a:t>
            </a:r>
            <a:r>
              <a:rPr lang="zh-CN" altLang="en-US" sz="2400" dirty="0">
                <a:latin typeface="Verdana" panose="020B0604030504040204" pitchFamily="34" charset="0"/>
              </a:rPr>
              <a:t>直接接触每个患者前后，从同一患者身体的污染部位移动到清洁部位时。</a:t>
            </a:r>
            <a:endParaRPr lang="zh-CN" altLang="en-US" sz="2400" dirty="0">
              <a:latin typeface="Verdana" panose="020B0604030504040204" pitchFamily="34" charset="0"/>
            </a:endParaRPr>
          </a:p>
          <a:p>
            <a:pPr marL="706755" indent="-342900" eaLnBrk="0" hangingPunct="0">
              <a:lnSpc>
                <a:spcPct val="110000"/>
              </a:lnSpc>
              <a:spcBef>
                <a:spcPct val="20000"/>
              </a:spcBef>
              <a:buClr>
                <a:schemeClr val="hlink"/>
              </a:buClr>
              <a:tabLst>
                <a:tab pos="8345170" algn="l"/>
              </a:tabLst>
              <a:defRPr/>
            </a:pPr>
            <a:r>
              <a:rPr lang="en-US" altLang="zh-CN" sz="2400" dirty="0">
                <a:solidFill>
                  <a:srgbClr val="20A7E9"/>
                </a:solidFill>
                <a:latin typeface="Verdana" panose="020B0604030504040204" pitchFamily="34" charset="0"/>
              </a:rPr>
              <a:t>b)</a:t>
            </a:r>
            <a:r>
              <a:rPr lang="zh-CN" altLang="en-US" sz="2400" dirty="0">
                <a:latin typeface="Verdana" panose="020B0604030504040204" pitchFamily="34" charset="0"/>
              </a:rPr>
              <a:t>接触患者黏膜、破损皮肤或伤口前后，接触患者的血液、体液、分泌物、排泄物、伤口敷料等之后。</a:t>
            </a:r>
            <a:endParaRPr lang="zh-CN" altLang="en-US" sz="2400" dirty="0">
              <a:latin typeface="Verdana" panose="020B0604030504040204" pitchFamily="34" charset="0"/>
            </a:endParaRPr>
          </a:p>
          <a:p>
            <a:pPr marL="706755" indent="-342900" eaLnBrk="0" hangingPunct="0">
              <a:lnSpc>
                <a:spcPct val="110000"/>
              </a:lnSpc>
              <a:spcBef>
                <a:spcPct val="20000"/>
              </a:spcBef>
              <a:buClr>
                <a:schemeClr val="hlink"/>
              </a:buClr>
              <a:tabLst>
                <a:tab pos="8345170" algn="l"/>
              </a:tabLst>
              <a:defRPr/>
            </a:pPr>
            <a:r>
              <a:rPr lang="en-US" altLang="zh-CN" sz="2400" dirty="0">
                <a:solidFill>
                  <a:srgbClr val="20A7E9"/>
                </a:solidFill>
                <a:latin typeface="Verdana" panose="020B0604030504040204" pitchFamily="34" charset="0"/>
              </a:rPr>
              <a:t>c)</a:t>
            </a:r>
            <a:r>
              <a:rPr lang="zh-CN" altLang="en-US" sz="2400" dirty="0">
                <a:latin typeface="Verdana" panose="020B0604030504040204" pitchFamily="34" charset="0"/>
              </a:rPr>
              <a:t>穿脱隔离衣前后，摘手套后。</a:t>
            </a:r>
            <a:endParaRPr lang="zh-CN" altLang="en-US" sz="2400" dirty="0">
              <a:latin typeface="Verdana" panose="020B0604030504040204" pitchFamily="34" charset="0"/>
            </a:endParaRPr>
          </a:p>
          <a:p>
            <a:pPr marL="706755" indent="-342900" eaLnBrk="0" hangingPunct="0">
              <a:lnSpc>
                <a:spcPct val="110000"/>
              </a:lnSpc>
              <a:spcBef>
                <a:spcPct val="20000"/>
              </a:spcBef>
              <a:buClr>
                <a:schemeClr val="hlink"/>
              </a:buClr>
              <a:tabLst>
                <a:tab pos="8345170" algn="l"/>
              </a:tabLst>
              <a:defRPr/>
            </a:pPr>
            <a:r>
              <a:rPr lang="en-US" altLang="zh-CN" sz="2400" dirty="0">
                <a:solidFill>
                  <a:srgbClr val="20A7E9"/>
                </a:solidFill>
                <a:latin typeface="Verdana" panose="020B0604030504040204" pitchFamily="34" charset="0"/>
              </a:rPr>
              <a:t>d)</a:t>
            </a:r>
            <a:r>
              <a:rPr lang="zh-CN" altLang="en-US" sz="2400" dirty="0">
                <a:latin typeface="Verdana" panose="020B0604030504040204" pitchFamily="34" charset="0"/>
              </a:rPr>
              <a:t>进行无菌操作、接触清洁、无菌物品之前。</a:t>
            </a:r>
            <a:endParaRPr lang="zh-CN" altLang="en-US" sz="2400" dirty="0">
              <a:latin typeface="Verdana" panose="020B0604030504040204" pitchFamily="34" charset="0"/>
            </a:endParaRPr>
          </a:p>
          <a:p>
            <a:pPr marL="706755" indent="-342900" eaLnBrk="0" hangingPunct="0">
              <a:lnSpc>
                <a:spcPct val="110000"/>
              </a:lnSpc>
              <a:spcBef>
                <a:spcPct val="20000"/>
              </a:spcBef>
              <a:buClr>
                <a:schemeClr val="hlink"/>
              </a:buClr>
              <a:tabLst>
                <a:tab pos="8345170" algn="l"/>
              </a:tabLst>
              <a:defRPr/>
            </a:pPr>
            <a:r>
              <a:rPr lang="en-US" altLang="zh-CN" sz="2400" dirty="0">
                <a:solidFill>
                  <a:srgbClr val="20A7E9"/>
                </a:solidFill>
                <a:latin typeface="Verdana" panose="020B0604030504040204" pitchFamily="34" charset="0"/>
              </a:rPr>
              <a:t>e)</a:t>
            </a:r>
            <a:r>
              <a:rPr lang="zh-CN" altLang="en-US" sz="2400" dirty="0">
                <a:latin typeface="Verdana" panose="020B0604030504040204" pitchFamily="34" charset="0"/>
              </a:rPr>
              <a:t>接触患者周围环境及物品后。</a:t>
            </a:r>
            <a:endParaRPr lang="zh-CN" altLang="en-US" sz="2400" dirty="0">
              <a:latin typeface="Verdana" panose="020B0604030504040204" pitchFamily="34" charset="0"/>
            </a:endParaRPr>
          </a:p>
          <a:p>
            <a:pPr marL="706755" indent="-342900" eaLnBrk="0" hangingPunct="0">
              <a:lnSpc>
                <a:spcPct val="110000"/>
              </a:lnSpc>
              <a:spcBef>
                <a:spcPct val="20000"/>
              </a:spcBef>
              <a:buClr>
                <a:schemeClr val="hlink"/>
              </a:buClr>
              <a:tabLst>
                <a:tab pos="8345170" algn="l"/>
              </a:tabLst>
              <a:defRPr/>
            </a:pPr>
            <a:r>
              <a:rPr lang="en-US" altLang="zh-CN" sz="2400" dirty="0">
                <a:solidFill>
                  <a:srgbClr val="20A7E9"/>
                </a:solidFill>
                <a:latin typeface="Verdana" panose="020B0604030504040204" pitchFamily="34" charset="0"/>
              </a:rPr>
              <a:t>f)</a:t>
            </a:r>
            <a:r>
              <a:rPr lang="zh-CN" altLang="en-US" sz="2400" dirty="0">
                <a:latin typeface="Verdana" panose="020B0604030504040204" pitchFamily="34" charset="0"/>
              </a:rPr>
              <a:t>处理药物或配餐前。</a:t>
            </a:r>
            <a:endParaRPr lang="zh-CN" altLang="en-US" sz="2400" dirty="0">
              <a:latin typeface="Verdana" panose="020B0604030504040204" pitchFamily="34" charset="0"/>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lstStyle/>
          <a:p>
            <a:endParaRPr lang="zh-CN" altLang="en-US" smtClean="0">
              <a:ea typeface="宋体" panose="02010600030101010101" pitchFamily="2" charset="-122"/>
            </a:endParaRPr>
          </a:p>
        </p:txBody>
      </p:sp>
      <p:sp>
        <p:nvSpPr>
          <p:cNvPr id="35843" name="内容占位符 2"/>
          <p:cNvSpPr>
            <a:spLocks noGrp="1"/>
          </p:cNvSpPr>
          <p:nvPr>
            <p:ph idx="1"/>
          </p:nvPr>
        </p:nvSpPr>
        <p:spPr/>
        <p:txBody>
          <a:bodyPr/>
          <a:lstStyle/>
          <a:p>
            <a:endParaRPr lang="zh-CN" altLang="en-US" smtClean="0">
              <a:ea typeface="宋体" panose="02010600030101010101" pitchFamily="2" charset="-122"/>
            </a:endParaRPr>
          </a:p>
        </p:txBody>
      </p:sp>
      <p:pic>
        <p:nvPicPr>
          <p:cNvPr id="35844" name="Picture 2"/>
          <p:cNvPicPr>
            <a:picLocks noChangeAspect="1" noChangeArrowheads="1"/>
          </p:cNvPicPr>
          <p:nvPr/>
        </p:nvPicPr>
        <p:blipFill>
          <a:blip r:embed="rId1"/>
          <a:srcRect/>
          <a:stretch>
            <a:fillRect/>
          </a:stretch>
        </p:blipFill>
        <p:spPr bwMode="auto">
          <a:xfrm>
            <a:off x="458018" y="263942"/>
            <a:ext cx="8334552" cy="6259688"/>
          </a:xfrm>
          <a:prstGeom prst="rect">
            <a:avLst/>
          </a:prstGeom>
          <a:noFill/>
          <a:ln w="9525">
            <a:noFill/>
            <a:miter lim="800000"/>
            <a:headEnd/>
            <a:tailEnd/>
          </a:ln>
        </p:spPr>
      </p:pic>
      <p:sp>
        <p:nvSpPr>
          <p:cNvPr id="35845" name="TextBox 5"/>
          <p:cNvSpPr txBox="1">
            <a:spLocks noChangeArrowheads="1"/>
          </p:cNvSpPr>
          <p:nvPr/>
        </p:nvSpPr>
        <p:spPr bwMode="auto">
          <a:xfrm>
            <a:off x="287339" y="4108450"/>
            <a:ext cx="898525" cy="368300"/>
          </a:xfrm>
          <a:prstGeom prst="rect">
            <a:avLst/>
          </a:prstGeom>
          <a:solidFill>
            <a:srgbClr val="0070C0"/>
          </a:solidFill>
          <a:ln w="9525">
            <a:noFill/>
            <a:miter lim="800000"/>
          </a:ln>
        </p:spPr>
        <p:txBody>
          <a:bodyPr>
            <a:spAutoFit/>
          </a:bodyPr>
          <a:lstStyle/>
          <a:p>
            <a:pPr algn="ctr"/>
            <a:r>
              <a:rPr lang="zh-CN" altLang="en-US">
                <a:solidFill>
                  <a:schemeClr val="bg1"/>
                </a:solidFill>
                <a:latin typeface="黑体" panose="02010609060101010101" charset="-122"/>
                <a:ea typeface="黑体" panose="02010609060101010101" charset="-122"/>
              </a:rPr>
              <a:t>患者前</a:t>
            </a:r>
            <a:endParaRPr lang="zh-CN" altLang="en-US">
              <a:solidFill>
                <a:schemeClr val="bg1"/>
              </a:solidFill>
              <a:latin typeface="黑体" panose="02010609060101010101" charset="-122"/>
              <a:ea typeface="黑体" panose="02010609060101010101" charset="-122"/>
            </a:endParaRPr>
          </a:p>
        </p:txBody>
      </p:sp>
      <p:sp>
        <p:nvSpPr>
          <p:cNvPr id="35846" name="TextBox 6"/>
          <p:cNvSpPr txBox="1">
            <a:spLocks noChangeArrowheads="1"/>
          </p:cNvSpPr>
          <p:nvPr/>
        </p:nvSpPr>
        <p:spPr bwMode="auto">
          <a:xfrm>
            <a:off x="303214" y="4546600"/>
            <a:ext cx="898525" cy="369888"/>
          </a:xfrm>
          <a:prstGeom prst="rect">
            <a:avLst/>
          </a:prstGeom>
          <a:solidFill>
            <a:srgbClr val="00B050"/>
          </a:solidFill>
          <a:ln w="9525">
            <a:noFill/>
            <a:miter lim="800000"/>
          </a:ln>
        </p:spPr>
        <p:txBody>
          <a:bodyPr>
            <a:spAutoFit/>
          </a:bodyPr>
          <a:lstStyle/>
          <a:p>
            <a:pPr algn="ctr"/>
            <a:r>
              <a:rPr lang="zh-CN" altLang="en-US">
                <a:solidFill>
                  <a:srgbClr val="FFFF00"/>
                </a:solidFill>
                <a:latin typeface="黑体" panose="02010609060101010101" charset="-122"/>
                <a:ea typeface="黑体" panose="02010609060101010101" charset="-122"/>
              </a:rPr>
              <a:t>人　前</a:t>
            </a:r>
            <a:endParaRPr lang="zh-CN" altLang="en-US">
              <a:solidFill>
                <a:srgbClr val="FFFF00"/>
              </a:solidFill>
              <a:latin typeface="黑体" panose="02010609060101010101" charset="-122"/>
              <a:ea typeface="黑体" panose="02010609060101010101" charset="-122"/>
            </a:endParaRPr>
          </a:p>
        </p:txBody>
      </p:sp>
      <p:sp>
        <p:nvSpPr>
          <p:cNvPr id="35847" name="TextBox 7"/>
          <p:cNvSpPr txBox="1">
            <a:spLocks noChangeArrowheads="1"/>
          </p:cNvSpPr>
          <p:nvPr/>
        </p:nvSpPr>
        <p:spPr bwMode="auto">
          <a:xfrm>
            <a:off x="2773363" y="5775325"/>
            <a:ext cx="950912" cy="369888"/>
          </a:xfrm>
          <a:prstGeom prst="rect">
            <a:avLst/>
          </a:prstGeom>
          <a:solidFill>
            <a:srgbClr val="0070C0"/>
          </a:solidFill>
          <a:ln w="9525">
            <a:noFill/>
            <a:miter lim="800000"/>
          </a:ln>
        </p:spPr>
        <p:txBody>
          <a:bodyPr>
            <a:spAutoFit/>
          </a:bodyPr>
          <a:lstStyle/>
          <a:p>
            <a:pPr algn="ctr"/>
            <a:r>
              <a:rPr lang="zh-CN" altLang="en-US">
                <a:solidFill>
                  <a:schemeClr val="bg1"/>
                </a:solidFill>
                <a:latin typeface="黑体" panose="02010609060101010101" charset="-122"/>
                <a:ea typeface="黑体" panose="02010609060101010101" charset="-122"/>
              </a:rPr>
              <a:t>体液后</a:t>
            </a:r>
            <a:endParaRPr lang="zh-CN" altLang="en-US">
              <a:solidFill>
                <a:schemeClr val="bg1"/>
              </a:solidFill>
              <a:latin typeface="黑体" panose="02010609060101010101" charset="-122"/>
              <a:ea typeface="黑体" panose="02010609060101010101" charset="-122"/>
            </a:endParaRPr>
          </a:p>
        </p:txBody>
      </p:sp>
      <p:sp>
        <p:nvSpPr>
          <p:cNvPr id="35848" name="TextBox 8"/>
          <p:cNvSpPr txBox="1">
            <a:spLocks noChangeArrowheads="1"/>
          </p:cNvSpPr>
          <p:nvPr/>
        </p:nvSpPr>
        <p:spPr bwMode="auto">
          <a:xfrm>
            <a:off x="2789238" y="6200775"/>
            <a:ext cx="950912" cy="369888"/>
          </a:xfrm>
          <a:prstGeom prst="rect">
            <a:avLst/>
          </a:prstGeom>
          <a:solidFill>
            <a:srgbClr val="00B050"/>
          </a:solidFill>
          <a:ln w="9525">
            <a:noFill/>
            <a:miter lim="800000"/>
          </a:ln>
        </p:spPr>
        <p:txBody>
          <a:bodyPr>
            <a:spAutoFit/>
          </a:bodyPr>
          <a:lstStyle/>
          <a:p>
            <a:pPr algn="ctr"/>
            <a:r>
              <a:rPr lang="zh-CN" altLang="en-US">
                <a:solidFill>
                  <a:srgbClr val="FFFF00"/>
                </a:solidFill>
                <a:latin typeface="黑体" panose="02010609060101010101" charset="-122"/>
                <a:ea typeface="黑体" panose="02010609060101010101" charset="-122"/>
              </a:rPr>
              <a:t>液　后</a:t>
            </a:r>
            <a:endParaRPr lang="zh-CN" altLang="en-US">
              <a:solidFill>
                <a:srgbClr val="FFFF00"/>
              </a:solidFill>
              <a:latin typeface="黑体" panose="02010609060101010101" charset="-122"/>
              <a:ea typeface="黑体" panose="02010609060101010101" charset="-122"/>
            </a:endParaRPr>
          </a:p>
        </p:txBody>
      </p:sp>
      <p:sp>
        <p:nvSpPr>
          <p:cNvPr id="35849" name="TextBox 9"/>
          <p:cNvSpPr txBox="1">
            <a:spLocks noChangeArrowheads="1"/>
          </p:cNvSpPr>
          <p:nvPr/>
        </p:nvSpPr>
        <p:spPr bwMode="auto">
          <a:xfrm>
            <a:off x="4481514" y="1341440"/>
            <a:ext cx="1003300" cy="369887"/>
          </a:xfrm>
          <a:prstGeom prst="rect">
            <a:avLst/>
          </a:prstGeom>
          <a:solidFill>
            <a:srgbClr val="0070C0"/>
          </a:solidFill>
          <a:ln w="9525">
            <a:noFill/>
            <a:miter lim="800000"/>
          </a:ln>
        </p:spPr>
        <p:txBody>
          <a:bodyPr>
            <a:spAutoFit/>
          </a:bodyPr>
          <a:lstStyle/>
          <a:p>
            <a:pPr algn="ctr"/>
            <a:r>
              <a:rPr lang="zh-CN" altLang="en-US">
                <a:solidFill>
                  <a:schemeClr val="bg1"/>
                </a:solidFill>
                <a:latin typeface="黑体" panose="02010609060101010101" charset="-122"/>
                <a:ea typeface="黑体" panose="02010609060101010101" charset="-122"/>
              </a:rPr>
              <a:t>操作前</a:t>
            </a:r>
            <a:endParaRPr lang="zh-CN" altLang="en-US">
              <a:solidFill>
                <a:schemeClr val="bg1"/>
              </a:solidFill>
              <a:latin typeface="黑体" panose="02010609060101010101" charset="-122"/>
              <a:ea typeface="黑体" panose="02010609060101010101" charset="-122"/>
            </a:endParaRPr>
          </a:p>
        </p:txBody>
      </p:sp>
      <p:sp>
        <p:nvSpPr>
          <p:cNvPr id="35850" name="TextBox 10"/>
          <p:cNvSpPr txBox="1">
            <a:spLocks noChangeArrowheads="1"/>
          </p:cNvSpPr>
          <p:nvPr/>
        </p:nvSpPr>
        <p:spPr bwMode="auto">
          <a:xfrm>
            <a:off x="4497389" y="1739900"/>
            <a:ext cx="1003300" cy="369888"/>
          </a:xfrm>
          <a:prstGeom prst="rect">
            <a:avLst/>
          </a:prstGeom>
          <a:solidFill>
            <a:srgbClr val="00B050"/>
          </a:solidFill>
          <a:ln w="9525">
            <a:noFill/>
            <a:miter lim="800000"/>
          </a:ln>
        </p:spPr>
        <p:txBody>
          <a:bodyPr>
            <a:spAutoFit/>
          </a:bodyPr>
          <a:lstStyle/>
          <a:p>
            <a:pPr algn="ctr"/>
            <a:r>
              <a:rPr lang="zh-CN" altLang="en-US">
                <a:solidFill>
                  <a:srgbClr val="FFFF00"/>
                </a:solidFill>
                <a:latin typeface="黑体" panose="02010609060101010101" charset="-122"/>
                <a:ea typeface="黑体" panose="02010609060101010101" charset="-122"/>
              </a:rPr>
              <a:t>洁　前</a:t>
            </a:r>
            <a:endParaRPr lang="zh-CN" altLang="en-US">
              <a:solidFill>
                <a:srgbClr val="FFFF00"/>
              </a:solidFill>
              <a:latin typeface="黑体" panose="02010609060101010101" charset="-122"/>
              <a:ea typeface="黑体" panose="02010609060101010101" charset="-122"/>
            </a:endParaRPr>
          </a:p>
        </p:txBody>
      </p:sp>
      <p:sp>
        <p:nvSpPr>
          <p:cNvPr id="35851" name="TextBox 11"/>
          <p:cNvSpPr txBox="1">
            <a:spLocks noChangeArrowheads="1"/>
          </p:cNvSpPr>
          <p:nvPr/>
        </p:nvSpPr>
        <p:spPr bwMode="auto">
          <a:xfrm>
            <a:off x="7770814" y="3267075"/>
            <a:ext cx="962025" cy="368300"/>
          </a:xfrm>
          <a:prstGeom prst="rect">
            <a:avLst/>
          </a:prstGeom>
          <a:solidFill>
            <a:srgbClr val="0070C0"/>
          </a:solidFill>
          <a:ln w="9525">
            <a:noFill/>
            <a:miter lim="800000"/>
          </a:ln>
        </p:spPr>
        <p:txBody>
          <a:bodyPr>
            <a:spAutoFit/>
          </a:bodyPr>
          <a:lstStyle/>
          <a:p>
            <a:pPr algn="ctr"/>
            <a:r>
              <a:rPr lang="zh-CN" altLang="en-US">
                <a:solidFill>
                  <a:schemeClr val="bg1"/>
                </a:solidFill>
                <a:latin typeface="黑体" panose="02010609060101010101" charset="-122"/>
                <a:ea typeface="黑体" panose="02010609060101010101" charset="-122"/>
              </a:rPr>
              <a:t>患者后</a:t>
            </a:r>
            <a:endParaRPr lang="zh-CN" altLang="en-US">
              <a:solidFill>
                <a:schemeClr val="bg1"/>
              </a:solidFill>
              <a:latin typeface="黑体" panose="02010609060101010101" charset="-122"/>
              <a:ea typeface="黑体" panose="02010609060101010101" charset="-122"/>
            </a:endParaRPr>
          </a:p>
        </p:txBody>
      </p:sp>
      <p:sp>
        <p:nvSpPr>
          <p:cNvPr id="35852" name="TextBox 12"/>
          <p:cNvSpPr txBox="1">
            <a:spLocks noChangeArrowheads="1"/>
          </p:cNvSpPr>
          <p:nvPr/>
        </p:nvSpPr>
        <p:spPr bwMode="auto">
          <a:xfrm>
            <a:off x="7786688" y="3705225"/>
            <a:ext cx="962025" cy="369888"/>
          </a:xfrm>
          <a:prstGeom prst="rect">
            <a:avLst/>
          </a:prstGeom>
          <a:solidFill>
            <a:srgbClr val="00B050"/>
          </a:solidFill>
          <a:ln w="9525">
            <a:noFill/>
            <a:miter lim="800000"/>
          </a:ln>
        </p:spPr>
        <p:txBody>
          <a:bodyPr>
            <a:spAutoFit/>
          </a:bodyPr>
          <a:lstStyle/>
          <a:p>
            <a:pPr algn="ctr"/>
            <a:r>
              <a:rPr lang="zh-CN" altLang="en-US">
                <a:solidFill>
                  <a:srgbClr val="FFFF00"/>
                </a:solidFill>
                <a:latin typeface="黑体" panose="02010609060101010101" charset="-122"/>
                <a:ea typeface="黑体" panose="02010609060101010101" charset="-122"/>
              </a:rPr>
              <a:t>人　后</a:t>
            </a:r>
            <a:endParaRPr lang="zh-CN" altLang="en-US">
              <a:solidFill>
                <a:srgbClr val="FFFF00"/>
              </a:solidFill>
              <a:latin typeface="黑体" panose="02010609060101010101" charset="-122"/>
              <a:ea typeface="黑体" panose="02010609060101010101" charset="-122"/>
            </a:endParaRPr>
          </a:p>
        </p:txBody>
      </p:sp>
      <p:sp>
        <p:nvSpPr>
          <p:cNvPr id="35853" name="TextBox 13"/>
          <p:cNvSpPr txBox="1">
            <a:spLocks noChangeArrowheads="1"/>
          </p:cNvSpPr>
          <p:nvPr/>
        </p:nvSpPr>
        <p:spPr bwMode="auto">
          <a:xfrm>
            <a:off x="8134351" y="5545140"/>
            <a:ext cx="911225" cy="369887"/>
          </a:xfrm>
          <a:prstGeom prst="rect">
            <a:avLst/>
          </a:prstGeom>
          <a:solidFill>
            <a:srgbClr val="0070C0"/>
          </a:solidFill>
          <a:ln w="9525">
            <a:noFill/>
            <a:miter lim="800000"/>
          </a:ln>
        </p:spPr>
        <p:txBody>
          <a:bodyPr>
            <a:spAutoFit/>
          </a:bodyPr>
          <a:lstStyle/>
          <a:p>
            <a:pPr algn="ctr"/>
            <a:r>
              <a:rPr lang="zh-CN" altLang="en-US">
                <a:solidFill>
                  <a:schemeClr val="bg1"/>
                </a:solidFill>
                <a:latin typeface="黑体" panose="02010609060101010101" charset="-122"/>
                <a:ea typeface="黑体" panose="02010609060101010101" charset="-122"/>
              </a:rPr>
              <a:t>环境后</a:t>
            </a:r>
            <a:endParaRPr lang="zh-CN" altLang="en-US">
              <a:solidFill>
                <a:schemeClr val="bg1"/>
              </a:solidFill>
              <a:latin typeface="黑体" panose="02010609060101010101" charset="-122"/>
              <a:ea typeface="黑体" panose="02010609060101010101" charset="-122"/>
            </a:endParaRPr>
          </a:p>
        </p:txBody>
      </p:sp>
      <p:sp>
        <p:nvSpPr>
          <p:cNvPr id="35854" name="TextBox 14"/>
          <p:cNvSpPr txBox="1">
            <a:spLocks noChangeArrowheads="1"/>
          </p:cNvSpPr>
          <p:nvPr/>
        </p:nvSpPr>
        <p:spPr bwMode="auto">
          <a:xfrm>
            <a:off x="8150226" y="5984875"/>
            <a:ext cx="911225" cy="368300"/>
          </a:xfrm>
          <a:prstGeom prst="rect">
            <a:avLst/>
          </a:prstGeom>
          <a:solidFill>
            <a:srgbClr val="00B050"/>
          </a:solidFill>
          <a:ln w="9525">
            <a:noFill/>
            <a:miter lim="800000"/>
          </a:ln>
        </p:spPr>
        <p:txBody>
          <a:bodyPr>
            <a:spAutoFit/>
          </a:bodyPr>
          <a:lstStyle/>
          <a:p>
            <a:pPr algn="ctr"/>
            <a:r>
              <a:rPr lang="zh-CN" altLang="en-US">
                <a:solidFill>
                  <a:srgbClr val="FFFF00"/>
                </a:solidFill>
                <a:latin typeface="黑体" panose="02010609060101010101" charset="-122"/>
                <a:ea typeface="黑体" panose="02010609060101010101" charset="-122"/>
              </a:rPr>
              <a:t>环　后</a:t>
            </a:r>
            <a:endParaRPr lang="zh-CN" altLang="en-US">
              <a:solidFill>
                <a:srgbClr val="FFFF00"/>
              </a:solidFill>
              <a:latin typeface="黑体" panose="02010609060101010101" charset="-122"/>
              <a:ea typeface="黑体" panose="02010609060101010101" charset="-122"/>
            </a:endParaRPr>
          </a:p>
        </p:txBody>
      </p:sp>
      <p:sp>
        <p:nvSpPr>
          <p:cNvPr id="35855" name="TextBox 15"/>
          <p:cNvSpPr txBox="1">
            <a:spLocks noChangeArrowheads="1"/>
          </p:cNvSpPr>
          <p:nvPr/>
        </p:nvSpPr>
        <p:spPr bwMode="auto">
          <a:xfrm>
            <a:off x="0" y="1377952"/>
            <a:ext cx="1924050" cy="708025"/>
          </a:xfrm>
          <a:prstGeom prst="rect">
            <a:avLst/>
          </a:prstGeom>
          <a:noFill/>
          <a:ln w="9525">
            <a:noFill/>
            <a:miter lim="800000"/>
          </a:ln>
        </p:spPr>
        <p:txBody>
          <a:bodyPr>
            <a:spAutoFit/>
          </a:bodyPr>
          <a:lstStyle/>
          <a:p>
            <a:pPr algn="ctr"/>
            <a:r>
              <a:rPr lang="en-US" altLang="zh-CN" sz="4000">
                <a:solidFill>
                  <a:srgbClr val="FF3399"/>
                </a:solidFill>
              </a:rPr>
              <a:t>2</a:t>
            </a:r>
            <a:r>
              <a:rPr lang="zh-CN" altLang="en-US" sz="4000">
                <a:solidFill>
                  <a:srgbClr val="FF3399"/>
                </a:solidFill>
              </a:rPr>
              <a:t>前</a:t>
            </a:r>
            <a:r>
              <a:rPr lang="en-US" altLang="zh-CN" sz="4000">
                <a:solidFill>
                  <a:srgbClr val="FF3399"/>
                </a:solidFill>
              </a:rPr>
              <a:t>3</a:t>
            </a:r>
            <a:r>
              <a:rPr lang="zh-CN" altLang="en-US" sz="4000">
                <a:solidFill>
                  <a:srgbClr val="FF3399"/>
                </a:solidFill>
              </a:rPr>
              <a:t>后</a:t>
            </a:r>
            <a:endParaRPr lang="zh-CN" altLang="en-US" sz="4000">
              <a:solidFill>
                <a:srgbClr val="FF3399"/>
              </a:solidFill>
            </a:endParaRPr>
          </a:p>
        </p:txBody>
      </p:sp>
      <p:sp>
        <p:nvSpPr>
          <p:cNvPr id="35856" name="TextBox 16"/>
          <p:cNvSpPr txBox="1">
            <a:spLocks noChangeArrowheads="1"/>
          </p:cNvSpPr>
          <p:nvPr/>
        </p:nvSpPr>
        <p:spPr bwMode="auto">
          <a:xfrm>
            <a:off x="6727826" y="1312863"/>
            <a:ext cx="2241550" cy="584200"/>
          </a:xfrm>
          <a:prstGeom prst="rect">
            <a:avLst/>
          </a:prstGeom>
          <a:noFill/>
          <a:ln w="9525">
            <a:noFill/>
            <a:miter lim="800000"/>
          </a:ln>
        </p:spPr>
        <p:txBody>
          <a:bodyPr>
            <a:spAutoFit/>
          </a:bodyPr>
          <a:lstStyle/>
          <a:p>
            <a:pPr algn="ctr"/>
            <a:r>
              <a:rPr lang="zh-CN" altLang="en-US" sz="3200">
                <a:solidFill>
                  <a:srgbClr val="FF3399"/>
                </a:solidFill>
              </a:rPr>
              <a:t>时机、指征</a:t>
            </a:r>
            <a:endParaRPr lang="zh-CN" altLang="en-US" sz="3200">
              <a:solidFill>
                <a:srgbClr val="FF3399"/>
              </a:solidFill>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4" name="页脚占位符 3"/>
          <p:cNvSpPr>
            <a:spLocks noGrp="1"/>
          </p:cNvSpPr>
          <p:nvPr>
            <p:ph type="ftr" sz="quarter" idx="11"/>
          </p:nvPr>
        </p:nvSpPr>
        <p:spPr/>
        <p:txBody>
          <a:bodyPr/>
          <a:p>
            <a:endParaRPr lang="zh-CN" alt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cstate="print"/>
          <a:stretch>
            <a:fillRect/>
          </a:stretch>
        </p:blipFill>
        <p:spPr>
          <a:xfrm>
            <a:off x="521970" y="656590"/>
            <a:ext cx="3574415" cy="2680970"/>
          </a:xfrm>
          <a:prstGeom prst="rect">
            <a:avLst/>
          </a:prstGeom>
        </p:spPr>
      </p:pic>
      <p:pic>
        <p:nvPicPr>
          <p:cNvPr id="5" name="图片 4"/>
          <p:cNvPicPr>
            <a:picLocks noChangeAspect="1"/>
          </p:cNvPicPr>
          <p:nvPr/>
        </p:nvPicPr>
        <p:blipFill>
          <a:blip r:embed="rId2" cstate="print"/>
          <a:stretch>
            <a:fillRect/>
          </a:stretch>
        </p:blipFill>
        <p:spPr>
          <a:xfrm>
            <a:off x="890270" y="3884295"/>
            <a:ext cx="3728720" cy="2646045"/>
          </a:xfrm>
          <a:prstGeom prst="rect">
            <a:avLst/>
          </a:prstGeom>
        </p:spPr>
      </p:pic>
      <p:pic>
        <p:nvPicPr>
          <p:cNvPr id="6" name="图片 5"/>
          <p:cNvPicPr>
            <a:picLocks noChangeAspect="1"/>
          </p:cNvPicPr>
          <p:nvPr/>
        </p:nvPicPr>
        <p:blipFill>
          <a:blip r:embed="rId3" cstate="print"/>
          <a:stretch>
            <a:fillRect/>
          </a:stretch>
        </p:blipFill>
        <p:spPr>
          <a:xfrm flipH="1">
            <a:off x="5262880" y="3959225"/>
            <a:ext cx="3754755" cy="2816860"/>
          </a:xfrm>
          <a:prstGeom prst="rect">
            <a:avLst/>
          </a:prstGeom>
        </p:spPr>
      </p:pic>
      <p:pic>
        <p:nvPicPr>
          <p:cNvPr id="7" name="图片 6"/>
          <p:cNvPicPr>
            <a:picLocks noChangeAspect="1"/>
          </p:cNvPicPr>
          <p:nvPr/>
        </p:nvPicPr>
        <p:blipFill>
          <a:blip r:embed="rId4" cstate="print"/>
          <a:stretch>
            <a:fillRect/>
          </a:stretch>
        </p:blipFill>
        <p:spPr>
          <a:xfrm>
            <a:off x="4618990" y="840105"/>
            <a:ext cx="3855085" cy="2891790"/>
          </a:xfrm>
          <a:prstGeom prst="rect">
            <a:avLst/>
          </a:prstGeom>
        </p:spPr>
      </p:pic>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8" name="页脚占位符 7"/>
          <p:cNvSpPr>
            <a:spLocks noGrp="1"/>
          </p:cNvSpPr>
          <p:nvPr>
            <p:ph type="ftr" sz="quarter" idx="11"/>
          </p:nvPr>
        </p:nvSpPr>
        <p:spPr/>
        <p:txBody>
          <a:bodyPr/>
          <a:p>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3" name="内容占位符 2"/>
          <p:cNvSpPr>
            <a:spLocks noGrp="1"/>
          </p:cNvSpPr>
          <p:nvPr>
            <p:ph idx="1"/>
          </p:nvPr>
        </p:nvSpPr>
        <p:spPr>
          <a:xfrm>
            <a:off x="469900" y="1326071"/>
            <a:ext cx="8031190" cy="4817573"/>
          </a:xfrm>
        </p:spPr>
        <p:txBody>
          <a:bodyPr>
            <a:normAutofit/>
          </a:bodyPr>
          <a:lstStyle/>
          <a:p>
            <a:pPr indent="0" algn="just">
              <a:lnSpc>
                <a:spcPct val="145000"/>
              </a:lnSpc>
              <a:spcAft>
                <a:spcPts val="350"/>
              </a:spcAft>
              <a:buNone/>
            </a:pPr>
            <a:r>
              <a:rPr lang="zh-CN" altLang="en-US" sz="2000" dirty="0">
                <a:solidFill>
                  <a:srgbClr val="FF0000"/>
                </a:solidFill>
                <a:latin typeface="微软雅黑" panose="020B0503020204020204" pitchFamily="34" charset="-122"/>
                <a:ea typeface="微软雅黑" panose="020B0503020204020204" pitchFamily="34" charset="-122"/>
              </a:rPr>
              <a:t>（一）</a:t>
            </a:r>
            <a:r>
              <a:rPr lang="en-US" altLang="zh-TW" sz="2000" dirty="0">
                <a:solidFill>
                  <a:srgbClr val="FF0000"/>
                </a:solidFill>
                <a:latin typeface="微软雅黑" panose="020B0503020204020204" pitchFamily="34" charset="-122"/>
                <a:ea typeface="微软雅黑" panose="020B0503020204020204" pitchFamily="34" charset="-122"/>
              </a:rPr>
              <a:t> </a:t>
            </a:r>
            <a:r>
              <a:rPr lang="zh-TW" altLang="zh-CN" sz="2000" dirty="0">
                <a:solidFill>
                  <a:srgbClr val="FF0000"/>
                </a:solidFill>
                <a:latin typeface="微软雅黑" panose="020B0503020204020204" pitchFamily="34" charset="-122"/>
                <a:ea typeface="微软雅黑" panose="020B0503020204020204" pitchFamily="34" charset="-122"/>
              </a:rPr>
              <a:t>预防</a:t>
            </a:r>
            <a:r>
              <a:rPr lang="zh-TW" altLang="zh-CN" sz="2000" dirty="0">
                <a:latin typeface="微软雅黑" panose="020B0503020204020204" pitchFamily="34" charset="-122"/>
                <a:ea typeface="微软雅黑" panose="020B0503020204020204" pitchFamily="34" charset="-122"/>
              </a:rPr>
              <a:t>是职业暴露的最佳处置方式</a:t>
            </a:r>
            <a:endParaRPr lang="en-US" altLang="zh-TW" sz="2000" dirty="0">
              <a:latin typeface="微软雅黑" panose="020B0503020204020204" pitchFamily="34" charset="-122"/>
              <a:ea typeface="微软雅黑" panose="020B0503020204020204" pitchFamily="34" charset="-122"/>
            </a:endParaRPr>
          </a:p>
          <a:p>
            <a:pPr indent="0" algn="just">
              <a:lnSpc>
                <a:spcPct val="145000"/>
              </a:lnSpc>
              <a:spcAft>
                <a:spcPts val="350"/>
              </a:spcAft>
              <a:buNone/>
            </a:pPr>
            <a:r>
              <a:rPr lang="zh-CN" altLang="en-US" sz="2000" dirty="0">
                <a:latin typeface="微软雅黑" panose="020B0503020204020204" pitchFamily="34" charset="-122"/>
                <a:ea typeface="微软雅黑" panose="020B0503020204020204" pitchFamily="34" charset="-122"/>
              </a:rPr>
              <a:t>（二）</a:t>
            </a:r>
            <a:r>
              <a:rPr lang="zh-TW" altLang="zh-CN" sz="2000" dirty="0">
                <a:latin typeface="微软雅黑" panose="020B0503020204020204" pitchFamily="34" charset="-122"/>
                <a:ea typeface="微软雅黑" panose="020B0503020204020204" pitchFamily="34" charset="-122"/>
              </a:rPr>
              <a:t>应制订新冠病毒感染职业暴露报告制度及处置预案</a:t>
            </a:r>
            <a:endParaRPr lang="zh-TW" altLang="zh-CN" sz="2000" dirty="0">
              <a:latin typeface="微软雅黑" panose="020B0503020204020204" pitchFamily="34" charset="-122"/>
              <a:ea typeface="微软雅黑" panose="020B0503020204020204" pitchFamily="34" charset="-122"/>
            </a:endParaRPr>
          </a:p>
          <a:p>
            <a:pPr marL="0" indent="0">
              <a:lnSpc>
                <a:spcPct val="145000"/>
              </a:lnSpc>
              <a:spcAft>
                <a:spcPts val="350"/>
              </a:spcAft>
              <a:buNone/>
            </a:pPr>
            <a:r>
              <a:rPr lang="en-US" altLang="zh-TW"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（三）</a:t>
            </a:r>
            <a:r>
              <a:rPr lang="en-US" altLang="zh-TW" sz="2000" dirty="0">
                <a:latin typeface="微软雅黑" panose="020B0503020204020204" pitchFamily="34" charset="-122"/>
                <a:ea typeface="微软雅黑" panose="020B0503020204020204" pitchFamily="34" charset="-122"/>
              </a:rPr>
              <a:t> </a:t>
            </a:r>
            <a:r>
              <a:rPr lang="zh-TW" altLang="zh-CN" sz="2000" dirty="0">
                <a:latin typeface="微软雅黑" panose="020B0503020204020204" pitchFamily="34" charset="-122"/>
                <a:ea typeface="微软雅黑" panose="020B0503020204020204" pitchFamily="34" charset="-122"/>
              </a:rPr>
              <a:t>根据暴露风险评估选择恰当的处置方式。呼吸道暴露风险最 高，血液体液暴露</a:t>
            </a:r>
            <a:r>
              <a:rPr lang="en-US" altLang="zh-TW" sz="2000" dirty="0">
                <a:latin typeface="微软雅黑" panose="020B0503020204020204" pitchFamily="34" charset="-122"/>
                <a:ea typeface="微软雅黑" panose="020B0503020204020204" pitchFamily="34" charset="-122"/>
              </a:rPr>
              <a:t> </a:t>
            </a:r>
            <a:r>
              <a:rPr lang="zh-TW" altLang="zh-CN" sz="2000" dirty="0">
                <a:latin typeface="微软雅黑" panose="020B0503020204020204" pitchFamily="34" charset="-122"/>
                <a:ea typeface="微软雅黑" panose="020B0503020204020204" pitchFamily="34" charset="-122"/>
              </a:rPr>
              <a:t>及皮肤暴露风险较低，</a:t>
            </a:r>
            <a:r>
              <a:rPr lang="zh-TW" altLang="zh-CN" sz="2000" dirty="0">
                <a:solidFill>
                  <a:srgbClr val="FF0000"/>
                </a:solidFill>
                <a:latin typeface="微软雅黑" panose="020B0503020204020204" pitchFamily="34" charset="-122"/>
                <a:ea typeface="微软雅黑" panose="020B0503020204020204" pitchFamily="34" charset="-122"/>
              </a:rPr>
              <a:t>血液体液暴露须</a:t>
            </a:r>
            <a:r>
              <a:rPr lang="zh-TW" altLang="zh-CN" sz="2000" dirty="0" smtClean="0">
                <a:solidFill>
                  <a:srgbClr val="FF0000"/>
                </a:solidFill>
                <a:latin typeface="微软雅黑" panose="020B0503020204020204" pitchFamily="34" charset="-122"/>
                <a:ea typeface="微软雅黑" panose="020B0503020204020204" pitchFamily="34" charset="-122"/>
              </a:rPr>
              <a:t>同时</a:t>
            </a:r>
            <a:r>
              <a:rPr lang="zh-TW" altLang="zh-CN" sz="2000" dirty="0">
                <a:solidFill>
                  <a:srgbClr val="FF0000"/>
                </a:solidFill>
                <a:latin typeface="微软雅黑" panose="020B0503020204020204" pitchFamily="34" charset="-122"/>
                <a:ea typeface="微软雅黑" panose="020B0503020204020204" pitchFamily="34" charset="-122"/>
              </a:rPr>
              <a:t>考虑经血传播疾病风险</a:t>
            </a:r>
            <a:endParaRPr lang="en-US" altLang="zh-TW" sz="2000" dirty="0">
              <a:solidFill>
                <a:srgbClr val="FF0000"/>
              </a:solidFill>
              <a:latin typeface="微软雅黑" panose="020B0503020204020204" pitchFamily="34" charset="-122"/>
              <a:ea typeface="微软雅黑" panose="020B0503020204020204" pitchFamily="34" charset="-122"/>
            </a:endParaRPr>
          </a:p>
          <a:p>
            <a:pPr marL="0" indent="0">
              <a:lnSpc>
                <a:spcPct val="145000"/>
              </a:lnSpc>
              <a:spcAft>
                <a:spcPts val="350"/>
              </a:spcAft>
              <a:buNone/>
            </a:pPr>
            <a:r>
              <a:rPr lang="en-US" altLang="zh-TW"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（四）</a:t>
            </a:r>
            <a:r>
              <a:rPr lang="zh-TW" altLang="zh-CN" sz="2000" dirty="0">
                <a:latin typeface="微软雅黑" panose="020B0503020204020204" pitchFamily="34" charset="-122"/>
                <a:ea typeface="微软雅黑" panose="020B0503020204020204" pitchFamily="34" charset="-122"/>
              </a:rPr>
              <a:t>常见呼吸道暴露：缺乏呼吸道防护措施、呼吸道防护措施破 坏时（如口罩脱落）、使用无效呼吸道防护措施（如不符合规范 要求的口罩）时与新冠肺炎患者或无症状感染者密切接触； 新冠病毒环境污染的手接触口鼻或眼结膜等。</a:t>
            </a:r>
            <a:endParaRPr lang="zh-TW" altLang="zh-CN" sz="20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469900" y="699770"/>
            <a:ext cx="8245475" cy="521970"/>
          </a:xfrm>
          <a:prstGeom prst="rect">
            <a:avLst/>
          </a:prstGeom>
          <a:noFill/>
        </p:spPr>
        <p:txBody>
          <a:bodyPr wrap="square" rtlCol="0">
            <a:spAutoFit/>
          </a:bodyPr>
          <a:lstStyle/>
          <a:p>
            <a:r>
              <a:rPr lang="en-US" altLang="zh-CN" sz="2800">
                <a:solidFill>
                  <a:srgbClr val="FF0000"/>
                </a:solidFill>
                <a:latin typeface="微软雅黑" panose="020B0503020204020204" pitchFamily="34" charset="-122"/>
                <a:ea typeface="微软雅黑" panose="020B0503020204020204" pitchFamily="34" charset="-122"/>
              </a:rPr>
              <a:t>        </a:t>
            </a:r>
            <a:r>
              <a:rPr lang="zh-CN" altLang="en-US" sz="2800" b="1" dirty="0">
                <a:solidFill>
                  <a:srgbClr val="0067B6"/>
                </a:solidFill>
                <a:latin typeface="微软雅黑" panose="020B0503020204020204" pitchFamily="34" charset="-122"/>
                <a:ea typeface="微软雅黑" panose="020B0503020204020204" pitchFamily="34" charset="-122"/>
              </a:rPr>
              <a:t>七、</a:t>
            </a:r>
            <a:r>
              <a:rPr lang="zh-CN" altLang="en-US" sz="2800" b="1" dirty="0">
                <a:solidFill>
                  <a:srgbClr val="0067B6"/>
                </a:solidFill>
                <a:latin typeface="微软雅黑" panose="020B0503020204020204" pitchFamily="34" charset="-122"/>
                <a:ea typeface="微软雅黑" panose="020B0503020204020204" pitchFamily="34" charset="-122"/>
                <a:sym typeface="+mn-ea"/>
              </a:rPr>
              <a:t>医务人员职业暴露处置指引</a:t>
            </a:r>
            <a:endParaRPr lang="zh-CN" altLang="en-US" sz="2800">
              <a:solidFill>
                <a:srgbClr val="FF0000"/>
              </a:solidFill>
              <a:latin typeface="微软雅黑" panose="020B0503020204020204" pitchFamily="34" charset="-122"/>
              <a:ea typeface="微软雅黑" panose="020B0503020204020204" pitchFamily="34" charset="-122"/>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69900" y="276"/>
            <a:ext cx="7886700" cy="1325795"/>
          </a:xfrm>
        </p:spPr>
        <p:txBody>
          <a:bodyPr>
            <a:normAutofit/>
          </a:bodyPr>
          <a:lstStyle/>
          <a:p>
            <a:pPr algn="ctr"/>
            <a:r>
              <a:rPr lang="zh-TW" altLang="zh-CN" sz="2400" b="1" dirty="0">
                <a:solidFill>
                  <a:srgbClr val="0067B6"/>
                </a:solidFill>
                <a:latin typeface="微软雅黑" panose="020B0503020204020204" pitchFamily="34" charset="-122"/>
                <a:ea typeface="微软雅黑" panose="020B0503020204020204" pitchFamily="34" charset="-122"/>
              </a:rPr>
              <a:t>呼吸道暴露后处置流程</a:t>
            </a:r>
            <a:br>
              <a:rPr lang="zh-TW" altLang="zh-CN" sz="2400" b="1" dirty="0">
                <a:latin typeface="黑体" panose="02010609060101010101" charset="-122"/>
                <a:ea typeface="黑体" panose="02010609060101010101" charset="-122"/>
              </a:rPr>
            </a:br>
            <a:endParaRPr lang="zh-CN" altLang="en-US" sz="2400" b="1" dirty="0">
              <a:solidFill>
                <a:srgbClr val="0067B6"/>
              </a:solidFill>
            </a:endParaRPr>
          </a:p>
        </p:txBody>
      </p:sp>
      <p:sp>
        <p:nvSpPr>
          <p:cNvPr id="3" name="内容占位符 2"/>
          <p:cNvSpPr>
            <a:spLocks noGrp="1"/>
          </p:cNvSpPr>
          <p:nvPr>
            <p:ph idx="1"/>
          </p:nvPr>
        </p:nvSpPr>
        <p:spPr>
          <a:xfrm>
            <a:off x="469901" y="842993"/>
            <a:ext cx="8388379" cy="6015007"/>
          </a:xfrm>
        </p:spPr>
        <p:txBody>
          <a:bodyPr>
            <a:normAutofit/>
          </a:bodyPr>
          <a:lstStyle/>
          <a:p>
            <a:pPr marL="514350" indent="-342900" algn="just">
              <a:lnSpc>
                <a:spcPct val="145000"/>
              </a:lnSpc>
              <a:buFont typeface="Wingdings" panose="05000000000000000000" pitchFamily="2" charset="2"/>
              <a:buChar char="Ø"/>
            </a:pPr>
            <a:r>
              <a:rPr lang="en-US" altLang="zh-TW"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a:t>
            </a:r>
            <a:r>
              <a:rPr lang="zh-TW" altLang="zh-CN" sz="2000" dirty="0">
                <a:latin typeface="微软雅黑" panose="020B0503020204020204" pitchFamily="34" charset="-122"/>
                <a:ea typeface="微软雅黑" panose="020B0503020204020204" pitchFamily="34" charset="-122"/>
              </a:rPr>
              <a:t>应</a:t>
            </a:r>
            <a:r>
              <a:rPr lang="zh-TW" altLang="zh-CN" sz="2000" dirty="0">
                <a:solidFill>
                  <a:srgbClr val="FF0000"/>
                </a:solidFill>
                <a:latin typeface="微软雅黑" panose="020B0503020204020204" pitchFamily="34" charset="-122"/>
                <a:ea typeface="微软雅黑" panose="020B0503020204020204" pitchFamily="34" charset="-122"/>
              </a:rPr>
              <a:t>尽快脱离暴露现场或立即佩戴合格口罩脱离暴露现场</a:t>
            </a:r>
            <a:r>
              <a:rPr lang="zh-TW" altLang="zh-CN" sz="2000" dirty="0">
                <a:latin typeface="微软雅黑" panose="020B0503020204020204" pitchFamily="34" charset="-122"/>
                <a:ea typeface="微软雅黑" panose="020B0503020204020204" pitchFamily="34" charset="-122"/>
              </a:rPr>
              <a:t>。</a:t>
            </a:r>
            <a:endParaRPr lang="zh-TW" altLang="zh-CN" sz="2000" dirty="0">
              <a:latin typeface="微软雅黑" panose="020B0503020204020204" pitchFamily="34" charset="-122"/>
              <a:ea typeface="微软雅黑" panose="020B0503020204020204" pitchFamily="34" charset="-122"/>
            </a:endParaRPr>
          </a:p>
          <a:p>
            <a:pPr marL="514350" indent="-342900" algn="just">
              <a:lnSpc>
                <a:spcPct val="145000"/>
              </a:lnSpc>
              <a:buFont typeface="Wingdings" panose="05000000000000000000" pitchFamily="2" charset="2"/>
              <a:buChar char="Ø"/>
            </a:pPr>
            <a:r>
              <a:rPr lang="en-US" altLang="zh-TW"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a:t>
            </a:r>
            <a:r>
              <a:rPr lang="zh-TW" altLang="zh-CN" sz="2000" dirty="0">
                <a:latin typeface="微软雅黑" panose="020B0503020204020204" pitchFamily="34" charset="-122"/>
                <a:ea typeface="微软雅黑" panose="020B0503020204020204" pitchFamily="34" charset="-122"/>
              </a:rPr>
              <a:t>脱离暴露现场后</a:t>
            </a:r>
            <a:r>
              <a:rPr lang="zh-TW" altLang="zh-CN" sz="2000" dirty="0">
                <a:solidFill>
                  <a:srgbClr val="FF0000"/>
                </a:solidFill>
                <a:latin typeface="微软雅黑" panose="020B0503020204020204" pitchFamily="34" charset="-122"/>
                <a:ea typeface="微软雅黑" panose="020B0503020204020204" pitchFamily="34" charset="-122"/>
              </a:rPr>
              <a:t>尽快报告</a:t>
            </a:r>
            <a:r>
              <a:rPr lang="zh-TW" altLang="zh-CN" sz="2000" dirty="0">
                <a:latin typeface="微软雅黑" panose="020B0503020204020204" pitchFamily="34" charset="-122"/>
                <a:ea typeface="微软雅黑" panose="020B0503020204020204" pitchFamily="34" charset="-122"/>
              </a:rPr>
              <a:t>有关部门（常为医院感染管理部门）</a:t>
            </a:r>
            <a:r>
              <a:rPr lang="zh-CN" altLang="en-US" sz="2000" dirty="0">
                <a:latin typeface="微软雅黑" panose="020B0503020204020204" pitchFamily="34" charset="-122"/>
                <a:ea typeface="微软雅黑" panose="020B0503020204020204" pitchFamily="34" charset="-122"/>
              </a:rPr>
              <a:t>，</a:t>
            </a:r>
            <a:r>
              <a:rPr lang="zh-TW" altLang="zh-CN" sz="2000" dirty="0">
                <a:latin typeface="微软雅黑" panose="020B0503020204020204" pitchFamily="34" charset="-122"/>
                <a:ea typeface="微软雅黑" panose="020B0503020204020204" pitchFamily="34" charset="-122"/>
              </a:rPr>
              <a:t>仍未佩戴口罩者尽快佩戴合格口罩。</a:t>
            </a:r>
            <a:endParaRPr lang="zh-TW" altLang="zh-CN" sz="2000" dirty="0">
              <a:latin typeface="微软雅黑" panose="020B0503020204020204" pitchFamily="34" charset="-122"/>
              <a:ea typeface="微软雅黑" panose="020B0503020204020204" pitchFamily="34" charset="-122"/>
            </a:endParaRPr>
          </a:p>
          <a:p>
            <a:pPr algn="just">
              <a:lnSpc>
                <a:spcPct val="145000"/>
              </a:lnSpc>
              <a:buFont typeface="Wingdings" panose="05000000000000000000" pitchFamily="2" charset="2"/>
              <a:buChar char="Ø"/>
            </a:pPr>
            <a:r>
              <a:rPr lang="en-US" altLang="zh-TW" sz="2000" dirty="0">
                <a:solidFill>
                  <a:srgbClr val="FF0000"/>
                </a:solidFill>
                <a:latin typeface="微软雅黑" panose="020B0503020204020204" pitchFamily="34" charset="-122"/>
                <a:ea typeface="微软雅黑" panose="020B0503020204020204" pitchFamily="34" charset="-122"/>
              </a:rPr>
              <a:t>3</a:t>
            </a:r>
            <a:r>
              <a:rPr lang="zh-CN" altLang="en-US" sz="2000" dirty="0">
                <a:solidFill>
                  <a:srgbClr val="FF0000"/>
                </a:solidFill>
                <a:latin typeface="微软雅黑" panose="020B0503020204020204" pitchFamily="34" charset="-122"/>
                <a:ea typeface="微软雅黑" panose="020B0503020204020204" pitchFamily="34" charset="-122"/>
              </a:rPr>
              <a:t>、</a:t>
            </a:r>
            <a:r>
              <a:rPr lang="zh-TW" altLang="zh-CN" sz="2000" dirty="0">
                <a:solidFill>
                  <a:srgbClr val="FF0000"/>
                </a:solidFill>
                <a:latin typeface="微软雅黑" panose="020B0503020204020204" pitchFamily="34" charset="-122"/>
                <a:ea typeface="微软雅黑" panose="020B0503020204020204" pitchFamily="34" charset="-122"/>
              </a:rPr>
              <a:t>及时评估暴露风险：应由专家组进行评估是否需要医学观察、 预防用药、心理疏导等</a:t>
            </a:r>
            <a:r>
              <a:rPr lang="zh-TW" altLang="zh-CN" sz="2000" dirty="0">
                <a:latin typeface="微软雅黑" panose="020B0503020204020204" pitchFamily="34" charset="-122"/>
                <a:ea typeface="微软雅黑" panose="020B0503020204020204" pitchFamily="34" charset="-122"/>
              </a:rPr>
              <a:t>（若暴露源患者被为新冠患者则感染风险 较高；暴露时所处环境为隔离病房、发热门诊或隔离留观室， 且有患者时感染风险较高，否则风险较低）。</a:t>
            </a:r>
            <a:endParaRPr lang="en-US" altLang="zh-TW" sz="2000" dirty="0">
              <a:latin typeface="微软雅黑" panose="020B0503020204020204" pitchFamily="34" charset="-122"/>
              <a:ea typeface="微软雅黑" panose="020B0503020204020204" pitchFamily="34" charset="-122"/>
            </a:endParaRPr>
          </a:p>
          <a:p>
            <a:pPr algn="just">
              <a:lnSpc>
                <a:spcPct val="145000"/>
              </a:lnSpc>
              <a:buFont typeface="Wingdings" panose="05000000000000000000" pitchFamily="2" charset="2"/>
              <a:buChar char="Ø"/>
            </a:pPr>
            <a:r>
              <a:rPr lang="en-US" altLang="zh-TW"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a:t>
            </a:r>
            <a:r>
              <a:rPr lang="zh-TW" altLang="zh-CN" sz="2000" dirty="0">
                <a:latin typeface="微软雅黑" panose="020B0503020204020204" pitchFamily="34" charset="-122"/>
                <a:ea typeface="微软雅黑" panose="020B0503020204020204" pitchFamily="34" charset="-122"/>
              </a:rPr>
              <a:t>有关部门及时为</a:t>
            </a:r>
            <a:r>
              <a:rPr lang="zh-TW" altLang="zh-CN" sz="2000" dirty="0">
                <a:solidFill>
                  <a:srgbClr val="FF0000"/>
                </a:solidFill>
                <a:latin typeface="微软雅黑" panose="020B0503020204020204" pitchFamily="34" charset="-122"/>
                <a:ea typeface="微软雅黑" panose="020B0503020204020204" pitchFamily="34" charset="-122"/>
              </a:rPr>
              <a:t>高风险暴露者</a:t>
            </a:r>
            <a:r>
              <a:rPr lang="zh-TW" altLang="zh-CN" sz="2000" dirty="0">
                <a:latin typeface="微软雅黑" panose="020B0503020204020204" pitchFamily="34" charset="-122"/>
                <a:ea typeface="微软雅黑" panose="020B0503020204020204" pitchFamily="34" charset="-122"/>
              </a:rPr>
              <a:t>指定医学观察地点，实施</a:t>
            </a:r>
            <a:r>
              <a:rPr lang="zh-TW" altLang="zh-CN" sz="2000" dirty="0">
                <a:solidFill>
                  <a:srgbClr val="FF0000"/>
                </a:solidFill>
                <a:latin typeface="微软雅黑" panose="020B0503020204020204" pitchFamily="34" charset="-122"/>
                <a:ea typeface="微软雅黑" panose="020B0503020204020204" pitchFamily="34" charset="-122"/>
              </a:rPr>
              <a:t>单间隔离</a:t>
            </a:r>
            <a:r>
              <a:rPr lang="zh-TW" altLang="zh-CN" sz="2000" dirty="0">
                <a:latin typeface="微软雅黑" panose="020B0503020204020204" pitchFamily="34" charset="-122"/>
                <a:ea typeface="微软雅黑" panose="020B0503020204020204" pitchFamily="34" charset="-122"/>
              </a:rPr>
              <a:t>，暴露者应佩戴口罩。</a:t>
            </a:r>
            <a:endParaRPr lang="en-US" altLang="zh-TW" sz="2000" dirty="0">
              <a:latin typeface="微软雅黑" panose="020B0503020204020204" pitchFamily="34" charset="-122"/>
              <a:ea typeface="微软雅黑" panose="020B0503020204020204" pitchFamily="34" charset="-122"/>
            </a:endParaRPr>
          </a:p>
          <a:p>
            <a:pPr algn="just">
              <a:lnSpc>
                <a:spcPct val="145000"/>
              </a:lnSpc>
              <a:buFont typeface="Wingdings" panose="05000000000000000000" pitchFamily="2" charset="2"/>
              <a:buChar char="Ø"/>
            </a:pPr>
            <a:r>
              <a:rPr lang="en-US" altLang="zh-TW" sz="2000" dirty="0">
                <a:solidFill>
                  <a:srgbClr val="FF0000"/>
                </a:solidFill>
                <a:latin typeface="微软雅黑" panose="020B0503020204020204" pitchFamily="34" charset="-122"/>
                <a:ea typeface="微软雅黑" panose="020B0503020204020204" pitchFamily="34" charset="-122"/>
              </a:rPr>
              <a:t>5</a:t>
            </a:r>
            <a:r>
              <a:rPr lang="zh-CN" altLang="en-US" sz="2000" dirty="0">
                <a:solidFill>
                  <a:srgbClr val="FF0000"/>
                </a:solidFill>
                <a:latin typeface="微软雅黑" panose="020B0503020204020204" pitchFamily="34" charset="-122"/>
                <a:ea typeface="微软雅黑" panose="020B0503020204020204" pitchFamily="34" charset="-122"/>
              </a:rPr>
              <a:t>、</a:t>
            </a:r>
            <a:r>
              <a:rPr lang="zh-TW" altLang="zh-CN" sz="2000" dirty="0">
                <a:solidFill>
                  <a:srgbClr val="FF0000"/>
                </a:solidFill>
                <a:latin typeface="微软雅黑" panose="020B0503020204020204" pitchFamily="34" charset="-122"/>
                <a:ea typeface="微软雅黑" panose="020B0503020204020204" pitchFamily="34" charset="-122"/>
              </a:rPr>
              <a:t>高风险暴露者单间隔离14天</a:t>
            </a:r>
            <a:r>
              <a:rPr lang="zh-TW" altLang="zh-CN" sz="2000" dirty="0">
                <a:latin typeface="微软雅黑" panose="020B0503020204020204" pitchFamily="34" charset="-122"/>
                <a:ea typeface="微软雅黑" panose="020B0503020204020204" pitchFamily="34" charset="-122"/>
              </a:rPr>
              <a:t>，禁止离开隔离区。</a:t>
            </a:r>
            <a:endParaRPr lang="zh-TW" altLang="zh-CN" sz="2000" dirty="0">
              <a:latin typeface="微软雅黑" panose="020B0503020204020204" pitchFamily="34" charset="-122"/>
              <a:ea typeface="微软雅黑" panose="020B0503020204020204" pitchFamily="34" charset="-122"/>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800" b="1" dirty="0">
                <a:solidFill>
                  <a:srgbClr val="0067B6"/>
                </a:solidFill>
                <a:latin typeface="微软雅黑" panose="020B0503020204020204" pitchFamily="34" charset="-122"/>
                <a:ea typeface="微软雅黑" panose="020B0503020204020204" pitchFamily="34" charset="-122"/>
                <a:cs typeface="+mn-cs"/>
              </a:rPr>
              <a:t>八、清洁与消毒</a:t>
            </a:r>
            <a:endParaRPr lang="zh-CN" altLang="en-US" sz="2800" b="1" dirty="0">
              <a:solidFill>
                <a:srgbClr val="0067B6"/>
              </a:solidFill>
              <a:latin typeface="微软雅黑" panose="020B0503020204020204" pitchFamily="34" charset="-122"/>
              <a:ea typeface="微软雅黑" panose="020B0503020204020204" pitchFamily="34" charset="-122"/>
              <a:cs typeface="+mn-cs"/>
            </a:endParaRPr>
          </a:p>
        </p:txBody>
      </p:sp>
      <p:sp>
        <p:nvSpPr>
          <p:cNvPr id="3" name="内容占位符 2"/>
          <p:cNvSpPr>
            <a:spLocks noGrp="1"/>
          </p:cNvSpPr>
          <p:nvPr>
            <p:ph idx="1"/>
          </p:nvPr>
        </p:nvSpPr>
        <p:spPr>
          <a:xfrm>
            <a:off x="428596" y="1285860"/>
            <a:ext cx="8229600" cy="4525962"/>
          </a:xfrm>
        </p:spPr>
        <p:txBody>
          <a:bodyPr>
            <a:normAutofit fontScale="87500" lnSpcReduction="20000"/>
          </a:bodyPr>
          <a:lstStyle/>
          <a:p>
            <a:pPr fontAlgn="auto">
              <a:lnSpc>
                <a:spcPts val="3080"/>
              </a:lnSpc>
              <a:spcBef>
                <a:spcPts val="0"/>
              </a:spcBef>
            </a:pP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、严格执行医院环境清洁与消毒制度，有明显污染的情况下，应先去污，再实施消毒；消毒可选用</a:t>
            </a:r>
            <a:r>
              <a:rPr lang="en-US" altLang="zh-CN"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500</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mg/L</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含氯消毒液，或采用同等杀灭微生物效果的消毒剂。</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80"/>
              </a:lnSpc>
              <a:spcBef>
                <a:spcPts val="0"/>
              </a:spcBef>
            </a:pP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、预防消毒与随时消毒相结合，医疗区域预防消毒至少</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次</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天，中高风险区域至少</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次</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天；有明显污染随时消毒。</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80"/>
              </a:lnSpc>
              <a:spcBef>
                <a:spcPts val="0"/>
              </a:spcBef>
            </a:pP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、高频接触的物体表面应增加消毒频次。</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80"/>
              </a:lnSpc>
              <a:spcBef>
                <a:spcPts val="0"/>
              </a:spcBef>
            </a:pP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、病人一旦出院，应立即对病房或病人区域进行环境终末清洁与消毒工作，有效阻断病原微生物传播。</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080"/>
              </a:lnSpc>
              <a:spcBef>
                <a:spcPts val="0"/>
              </a:spcBef>
            </a:pP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、必要时可采取强化的终末消毒措施，即可以在上述清洁与消毒措施</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基础上，</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采用过氧化氢汽（气）化</a:t>
            </a: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雾化消毒，或紫外线辐照设备消毒，或采用同等杀灭微生物效果的消毒方法，按产品的使用说明进行消毒。</a:t>
            </a:r>
            <a:endPar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日期占位符 3"/>
          <p:cNvSpPr>
            <a:spLocks noGrp="1"/>
          </p:cNvSpPr>
          <p:nvPr>
            <p:ph type="dt" sz="half" idx="10"/>
          </p:nvPr>
        </p:nvSpPr>
        <p:spPr/>
        <p:txBody>
          <a:bodyPr/>
          <a:p>
            <a:fld id="{530820CF-B880-4189-942D-D702A7CBA730}" type="datetime1">
              <a:rPr lang="zh-CN" altLang="en-US" smtClean="0"/>
            </a:fld>
            <a:endParaRPr lang="zh-CN" altLang="en-US"/>
          </a:p>
        </p:txBody>
      </p:sp>
      <p:sp>
        <p:nvSpPr>
          <p:cNvPr id="5" name="灯片编号占位符 4"/>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9745" y="1000125"/>
            <a:ext cx="8340725" cy="5368925"/>
          </a:xfrm>
        </p:spPr>
        <p:txBody>
          <a:bodyPr>
            <a:normAutofit fontScale="25000" lnSpcReduction="20000"/>
          </a:bodyPr>
          <a:lstStyle/>
          <a:p>
            <a:pPr fontAlgn="auto">
              <a:lnSpc>
                <a:spcPts val="3200"/>
              </a:lnSpc>
              <a:spcBef>
                <a:spcPts val="0"/>
              </a:spcBef>
            </a:pPr>
            <a:r>
              <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、发现疑似或确诊新冠肺炎病人时，在病人离开该环境后，应对病人所处周围环境的物体表面、地面进行清洁与消毒，消毒可选用</a:t>
            </a:r>
            <a:r>
              <a:rPr lang="en-US" altLang="zh-CN" sz="72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1000mg</a:t>
            </a:r>
            <a:r>
              <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rPr>
              <a:t>/L</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含氯消毒液至少作用</a:t>
            </a:r>
            <a:r>
              <a:rPr lang="en-US" altLang="zh-CN" sz="72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分钟，或采用同等杀灭微生物效果的消毒剂。</a:t>
            </a:r>
            <a:endPar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200"/>
              </a:lnSpc>
              <a:spcBef>
                <a:spcPts val="0"/>
              </a:spcBef>
            </a:pPr>
            <a:endPar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200"/>
              </a:lnSpc>
              <a:spcBef>
                <a:spcPts val="0"/>
              </a:spcBef>
            </a:pPr>
            <a:r>
              <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、有</a:t>
            </a:r>
            <a:r>
              <a:rPr lang="zh-CN" altLang="en-US" sz="72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可见污染</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物时，应先使用一次性</a:t>
            </a:r>
            <a:r>
              <a:rPr lang="zh-CN" altLang="en-US" sz="72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吸水材料</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清除污染物，再用</a:t>
            </a:r>
            <a:r>
              <a:rPr lang="en-US" altLang="zh-CN" sz="72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1000</a:t>
            </a:r>
            <a:r>
              <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rPr>
              <a:t>mg/L</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的含氯消毒液或</a:t>
            </a:r>
            <a:r>
              <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rPr>
              <a:t>500mg/L</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的二氧化氯消毒剂等进行擦拭消毒，作用</a:t>
            </a:r>
            <a:r>
              <a:rPr lang="en-US" altLang="zh-CN" sz="72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分钟；或使用具有吸附消毒一次性完成的消毒物品。</a:t>
            </a:r>
            <a:endPar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200"/>
              </a:lnSpc>
              <a:spcBef>
                <a:spcPts val="0"/>
              </a:spcBef>
            </a:pPr>
            <a:endPar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200"/>
              </a:lnSpc>
              <a:spcBef>
                <a:spcPts val="0"/>
              </a:spcBef>
            </a:pPr>
            <a:r>
              <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、疑似或留观病人应</a:t>
            </a:r>
            <a:r>
              <a:rPr lang="zh-CN" altLang="en-US" sz="72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单</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间隔离，并通风良好，可采取排风（包括自然通风和机械排风），也可采用人机共存的空气消毒机进行空气消毒。</a:t>
            </a:r>
            <a:endPar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200"/>
              </a:lnSpc>
              <a:spcBef>
                <a:spcPts val="0"/>
              </a:spcBef>
            </a:pPr>
            <a:endPar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200"/>
              </a:lnSpc>
              <a:spcBef>
                <a:spcPts val="0"/>
              </a:spcBef>
            </a:pPr>
            <a:r>
              <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、终末消毒，可使用空气消毒机或紫外线灯或过氧化氢汽（气）化</a:t>
            </a:r>
            <a:r>
              <a:rPr lang="en-US" altLang="zh-CN" sz="72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7200" dirty="0" smtClean="0">
                <a:latin typeface="微软雅黑" panose="020B0503020204020204" pitchFamily="34" charset="-122"/>
                <a:ea typeface="微软雅黑" panose="020B0503020204020204" pitchFamily="34" charset="-122"/>
                <a:cs typeface="微软雅黑" panose="020B0503020204020204" pitchFamily="34" charset="-122"/>
              </a:rPr>
              <a:t>雾化等空气消毒设备进行空气消毒。</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4" name="灯片编号占位符 3"/>
          <p:cNvSpPr>
            <a:spLocks noGrp="1"/>
          </p:cNvSpPr>
          <p:nvPr>
            <p:ph type="sldNum" sz="quarter" idx="12"/>
          </p:nvPr>
        </p:nvSpPr>
        <p:spPr/>
        <p:txBody>
          <a:bodyPr/>
          <a:p>
            <a:fld id="{0C913308-F349-4B6D-A68A-DD1791B4A57B}" type="slidenum">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cstate="print"/>
          <a:srcRect r="-2835" b="42657"/>
          <a:stretch>
            <a:fillRect/>
          </a:stretch>
        </p:blipFill>
        <p:spPr>
          <a:xfrm>
            <a:off x="1174750" y="1384935"/>
            <a:ext cx="2026920" cy="1507490"/>
          </a:xfrm>
          <a:prstGeom prst="rect">
            <a:avLst/>
          </a:prstGeom>
        </p:spPr>
      </p:pic>
      <p:pic>
        <p:nvPicPr>
          <p:cNvPr id="5" name="图片 4"/>
          <p:cNvPicPr>
            <a:picLocks noChangeAspect="1"/>
          </p:cNvPicPr>
          <p:nvPr/>
        </p:nvPicPr>
        <p:blipFill>
          <a:blip r:embed="rId2" cstate="print"/>
          <a:stretch>
            <a:fillRect/>
          </a:stretch>
        </p:blipFill>
        <p:spPr>
          <a:xfrm>
            <a:off x="457200" y="3625215"/>
            <a:ext cx="2834005" cy="2126615"/>
          </a:xfrm>
          <a:prstGeom prst="rect">
            <a:avLst/>
          </a:prstGeom>
        </p:spPr>
      </p:pic>
      <p:pic>
        <p:nvPicPr>
          <p:cNvPr id="7" name="图片 6"/>
          <p:cNvPicPr>
            <a:picLocks noChangeAspect="1"/>
          </p:cNvPicPr>
          <p:nvPr/>
        </p:nvPicPr>
        <p:blipFill>
          <a:blip r:embed="rId3"/>
          <a:srcRect t="11213" r="-1044" b="54360"/>
          <a:stretch>
            <a:fillRect/>
          </a:stretch>
        </p:blipFill>
        <p:spPr>
          <a:xfrm>
            <a:off x="3444240" y="735965"/>
            <a:ext cx="4702810" cy="3138170"/>
          </a:xfrm>
          <a:prstGeom prst="rect">
            <a:avLst/>
          </a:prstGeom>
        </p:spPr>
      </p:pic>
      <p:sp>
        <p:nvSpPr>
          <p:cNvPr id="8" name="文本框 7"/>
          <p:cNvSpPr txBox="1"/>
          <p:nvPr/>
        </p:nvSpPr>
        <p:spPr>
          <a:xfrm>
            <a:off x="3848735" y="4127500"/>
            <a:ext cx="3620770" cy="2143125"/>
          </a:xfrm>
          <a:prstGeom prst="rect">
            <a:avLst/>
          </a:prstGeom>
          <a:noFill/>
        </p:spPr>
        <p:txBody>
          <a:bodyPr wrap="square" rtlCol="0" anchor="t">
            <a:spAutoFit/>
          </a:bodyPr>
          <a:lstStyle/>
          <a:p>
            <a:pPr fontAlgn="auto">
              <a:lnSpc>
                <a:spcPts val="3200"/>
              </a:lnSpc>
              <a:spcBef>
                <a:spcPts val="0"/>
              </a:spcBef>
            </a:pPr>
            <a:r>
              <a:rPr lang="zh-CN" altLang="en-US"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建立消毒液配制的监测登记本，使用之前要监测其浓度。（建议用量杯量好，在筒上标好刻度），可采用荧光法检测环境的清洁消毒效果。</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200"/>
              </a:lnSpc>
              <a:spcBef>
                <a:spcPts val="0"/>
              </a:spcBef>
            </a:pPr>
            <a:endParaRPr lang="zh-CN" altLang="en-US"/>
          </a:p>
        </p:txBody>
      </p:sp>
      <p:cxnSp>
        <p:nvCxnSpPr>
          <p:cNvPr id="9" name="直接连接符 8"/>
          <p:cNvCxnSpPr/>
          <p:nvPr/>
        </p:nvCxnSpPr>
        <p:spPr>
          <a:xfrm flipV="1">
            <a:off x="2340610" y="4221480"/>
            <a:ext cx="431165" cy="1498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431155" y="3566795"/>
            <a:ext cx="1543050" cy="275590"/>
          </a:xfrm>
          <a:prstGeom prst="rect">
            <a:avLst/>
          </a:prstGeom>
          <a:noFill/>
        </p:spPr>
        <p:txBody>
          <a:bodyPr wrap="square" rtlCol="0">
            <a:spAutoFit/>
          </a:bodyPr>
          <a:p>
            <a:r>
              <a:rPr lang="zh-CN" altLang="en-US" sz="1200"/>
              <a:t>（参考范例）</a:t>
            </a:r>
            <a:endParaRPr lang="zh-CN" altLang="en-US"/>
          </a:p>
        </p:txBody>
      </p:sp>
      <p:sp>
        <p:nvSpPr>
          <p:cNvPr id="3" name="日期占位符 2"/>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10" name="页脚占位符 9"/>
          <p:cNvSpPr>
            <a:spLocks noGrp="1"/>
          </p:cNvSpPr>
          <p:nvPr>
            <p:ph type="ftr" sz="quarter" idx="11"/>
          </p:nvPr>
        </p:nvSpPr>
        <p:spPr/>
        <p:txBody>
          <a:bodyPr/>
          <a:p>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14282" y="1571612"/>
            <a:ext cx="4143404" cy="2500330"/>
          </a:xfrm>
          <a:prstGeom prst="rect">
            <a:avLst/>
          </a:prstGeom>
          <a:solidFill>
            <a:srgbClr val="F4CC3A">
              <a:alpha val="0"/>
            </a:srgb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786050" y="428604"/>
            <a:ext cx="6715172" cy="1143000"/>
          </a:xfrm>
        </p:spPr>
        <p:txBody>
          <a:bodyPr/>
          <a:lstStyle/>
          <a:p>
            <a:r>
              <a:rPr lang="zh-CN" altLang="en-US" sz="2800" dirty="0" smtClean="0"/>
              <a:t>根据</a:t>
            </a:r>
            <a:r>
              <a:rPr lang="en-US" altLang="zh-CN" sz="2800" dirty="0" smtClean="0"/>
              <a:t>《</a:t>
            </a:r>
            <a:r>
              <a:rPr lang="zh-CN" altLang="en-US" sz="2800" dirty="0" smtClean="0"/>
              <a:t>新型冠状病毒肺炎防控方案</a:t>
            </a:r>
            <a:r>
              <a:rPr lang="en-US" altLang="zh-CN" sz="2800" dirty="0" smtClean="0"/>
              <a:t>》</a:t>
            </a:r>
            <a:endParaRPr lang="zh-CN" altLang="en-US" sz="2800" dirty="0"/>
          </a:p>
        </p:txBody>
      </p:sp>
      <p:pic>
        <p:nvPicPr>
          <p:cNvPr id="1026" name="Picture 2"/>
          <p:cNvPicPr>
            <a:picLocks noGrp="1" noChangeAspect="1" noChangeArrowheads="1"/>
          </p:cNvPicPr>
          <p:nvPr>
            <p:ph idx="1"/>
          </p:nvPr>
        </p:nvPicPr>
        <p:blipFill>
          <a:blip r:embed="rId1"/>
          <a:srcRect l="4615" t="20772" r="6154" b="53750"/>
          <a:stretch>
            <a:fillRect/>
          </a:stretch>
        </p:blipFill>
        <p:spPr bwMode="auto">
          <a:xfrm>
            <a:off x="214282" y="1714488"/>
            <a:ext cx="4143404" cy="2357454"/>
          </a:xfrm>
          <a:prstGeom prst="rect">
            <a:avLst/>
          </a:prstGeom>
          <a:noFill/>
          <a:ln w="9525">
            <a:noFill/>
            <a:miter lim="800000"/>
            <a:headEnd/>
            <a:tailEnd/>
          </a:ln>
          <a:effectLst/>
        </p:spPr>
      </p:pic>
      <p:pic>
        <p:nvPicPr>
          <p:cNvPr id="1027" name="Picture 3"/>
          <p:cNvPicPr>
            <a:picLocks noChangeAspect="1" noChangeArrowheads="1"/>
          </p:cNvPicPr>
          <p:nvPr/>
        </p:nvPicPr>
        <p:blipFill>
          <a:blip r:embed="rId1"/>
          <a:srcRect l="5089" t="52290" b="21374"/>
          <a:stretch>
            <a:fillRect/>
          </a:stretch>
        </p:blipFill>
        <p:spPr bwMode="auto">
          <a:xfrm>
            <a:off x="1285852" y="3571876"/>
            <a:ext cx="4914315" cy="3030271"/>
          </a:xfrm>
          <a:prstGeom prst="rect">
            <a:avLst/>
          </a:prstGeom>
          <a:noFill/>
          <a:ln w="9525">
            <a:noFill/>
            <a:miter lim="800000"/>
            <a:headEnd/>
            <a:tailEnd/>
          </a:ln>
          <a:effectLst/>
        </p:spPr>
      </p:pic>
      <p:sp>
        <p:nvSpPr>
          <p:cNvPr id="7" name="TextBox 6"/>
          <p:cNvSpPr txBox="1"/>
          <p:nvPr/>
        </p:nvSpPr>
        <p:spPr>
          <a:xfrm>
            <a:off x="4814571" y="2534274"/>
            <a:ext cx="3857652" cy="368300"/>
          </a:xfrm>
          <a:prstGeom prst="rect">
            <a:avLst/>
          </a:prstGeom>
          <a:noFill/>
        </p:spPr>
        <p:txBody>
          <a:bodyPr wrap="square" rtlCol="0">
            <a:spAutoFit/>
          </a:bodyPr>
          <a:lstStyle/>
          <a:p>
            <a:r>
              <a:rPr lang="zh-CN" altLang="en-US" dirty="0" smtClean="0"/>
              <a:t>制定符合本机构实际情况的防控方案</a:t>
            </a:r>
            <a:endParaRPr lang="zh-CN" altLang="en-US" dirty="0"/>
          </a:p>
        </p:txBody>
      </p:sp>
      <p:sp>
        <p:nvSpPr>
          <p:cNvPr id="11" name="矩形 10"/>
          <p:cNvSpPr/>
          <p:nvPr/>
        </p:nvSpPr>
        <p:spPr>
          <a:xfrm>
            <a:off x="1285852" y="3571876"/>
            <a:ext cx="4786346" cy="3000396"/>
          </a:xfrm>
          <a:prstGeom prst="rect">
            <a:avLst/>
          </a:prstGeom>
          <a:solidFill>
            <a:srgbClr val="F4CC3A">
              <a:alpha val="0"/>
            </a:srgb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p>
            <a:fld id="{530820CF-B880-4189-942D-D702A7CBA730}" type="datetime1">
              <a:rPr lang="zh-CN" altLang="en-US" smtClean="0"/>
            </a:fld>
            <a:endParaRPr lang="zh-CN" altLang="en-US"/>
          </a:p>
        </p:txBody>
      </p:sp>
      <p:sp>
        <p:nvSpPr>
          <p:cNvPr id="4" name="灯片编号占位符 3"/>
          <p:cNvSpPr>
            <a:spLocks noGrp="1"/>
          </p:cNvSpPr>
          <p:nvPr>
            <p:ph type="sldNum" sz="quarter" idx="12"/>
          </p:nvPr>
        </p:nvSpPr>
        <p:spPr/>
        <p:txBody>
          <a:bodyPr/>
          <a:p>
            <a:fld id="{0C913308-F349-4B6D-A68A-DD1791B4A57B}" type="slidenum">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1-11"/>
          <p:cNvPicPr>
            <a:picLocks noChangeAspect="1"/>
          </p:cNvPicPr>
          <p:nvPr/>
        </p:nvPicPr>
        <p:blipFill>
          <a:blip r:embed="rId1" cstate="print"/>
          <a:stretch>
            <a:fillRect/>
          </a:stretch>
        </p:blipFill>
        <p:spPr>
          <a:xfrm>
            <a:off x="0" y="1"/>
            <a:ext cx="9145270" cy="6858847"/>
          </a:xfrm>
          <a:prstGeom prst="rect">
            <a:avLst/>
          </a:prstGeom>
        </p:spPr>
      </p:pic>
      <p:sp>
        <p:nvSpPr>
          <p:cNvPr id="2" name="标题 1"/>
          <p:cNvSpPr>
            <a:spLocks noGrp="1"/>
          </p:cNvSpPr>
          <p:nvPr>
            <p:ph type="title"/>
          </p:nvPr>
        </p:nvSpPr>
        <p:spPr>
          <a:xfrm>
            <a:off x="439420" y="111401"/>
            <a:ext cx="7886700" cy="1325795"/>
          </a:xfrm>
        </p:spPr>
        <p:txBody>
          <a:bodyPr>
            <a:normAutofit/>
          </a:bodyPr>
          <a:lstStyle/>
          <a:p>
            <a:r>
              <a:rPr lang="zh-CN" altLang="en-US" sz="3200" b="1" dirty="0">
                <a:solidFill>
                  <a:srgbClr val="0067B6"/>
                </a:solidFill>
                <a:latin typeface="微软雅黑" panose="020B0503020204020204" pitchFamily="34" charset="-122"/>
                <a:ea typeface="微软雅黑" panose="020B0503020204020204" pitchFamily="34" charset="-122"/>
                <a:sym typeface="+mn-ea"/>
              </a:rPr>
              <a:t>九、</a:t>
            </a:r>
            <a:r>
              <a:rPr lang="zh-CN" altLang="en-US" sz="3200" b="1" dirty="0">
                <a:solidFill>
                  <a:srgbClr val="0067B6"/>
                </a:solidFill>
                <a:latin typeface="微软雅黑" panose="020B0503020204020204" pitchFamily="34" charset="-122"/>
                <a:ea typeface="微软雅黑" panose="020B0503020204020204" pitchFamily="34" charset="-122"/>
              </a:rPr>
              <a:t>医疗废物</a:t>
            </a:r>
            <a:endParaRPr lang="zh-CN" altLang="en-US" sz="3200" b="1" dirty="0">
              <a:solidFill>
                <a:srgbClr val="0067B6"/>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294291" y="969117"/>
            <a:ext cx="8177244" cy="5617367"/>
          </a:xfrm>
        </p:spPr>
        <p:txBody>
          <a:bodyPr>
            <a:normAutofit fontScale="90000"/>
          </a:bodyPr>
          <a:lstStyle/>
          <a:p>
            <a:pPr indent="152400" algn="just">
              <a:lnSpc>
                <a:spcPct val="145000"/>
              </a:lnSpc>
              <a:spcAft>
                <a:spcPts val="280"/>
              </a:spcAft>
            </a:pPr>
            <a:endParaRPr lang="en-US" altLang="zh-CN" sz="1900" dirty="0" smtClean="0">
              <a:solidFill>
                <a:srgbClr val="FF0000"/>
              </a:solidFill>
              <a:latin typeface="微软雅黑" panose="020B0503020204020204" pitchFamily="34" charset="-122"/>
              <a:ea typeface="微软雅黑" panose="020B0503020204020204" pitchFamily="34" charset="-122"/>
            </a:endParaRPr>
          </a:p>
          <a:p>
            <a:pPr indent="152400" algn="just">
              <a:lnSpc>
                <a:spcPct val="145000"/>
              </a:lnSpc>
              <a:spcAft>
                <a:spcPts val="280"/>
              </a:spcAft>
            </a:pPr>
            <a:r>
              <a:rPr lang="zh-CN" altLang="en-US" sz="1900" dirty="0">
                <a:latin typeface="微软雅黑" panose="020B0503020204020204" pitchFamily="34" charset="-122"/>
                <a:ea typeface="微软雅黑" panose="020B0503020204020204" pitchFamily="34" charset="-122"/>
              </a:rPr>
              <a:t>1</a:t>
            </a:r>
            <a:r>
              <a:rPr lang="zh-CN" altLang="en-US" sz="1900" dirty="0" smtClean="0">
                <a:sym typeface="+mn-ea"/>
              </a:rPr>
              <a:t>、</a:t>
            </a:r>
            <a:r>
              <a:rPr lang="zh-CN" altLang="en-US" sz="1900" dirty="0">
                <a:latin typeface="微软雅黑" panose="020B0503020204020204" pitchFamily="34" charset="-122"/>
                <a:ea typeface="微软雅黑" panose="020B0503020204020204" pitchFamily="34" charset="-122"/>
                <a:sym typeface="+mn-ea"/>
              </a:rPr>
              <a:t>建立医疗废物管理组织，指定专人管理。</a:t>
            </a:r>
            <a:endParaRPr lang="zh-CN" altLang="en-US" sz="1900" dirty="0">
              <a:latin typeface="微软雅黑" panose="020B0503020204020204" pitchFamily="34" charset="-122"/>
              <a:ea typeface="微软雅黑" panose="020B0503020204020204" pitchFamily="34" charset="-122"/>
            </a:endParaRPr>
          </a:p>
          <a:p>
            <a:pPr indent="152400" algn="just">
              <a:lnSpc>
                <a:spcPct val="145000"/>
              </a:lnSpc>
              <a:spcAft>
                <a:spcPts val="280"/>
              </a:spcAft>
            </a:pPr>
            <a:r>
              <a:rPr lang="en-US" altLang="zh-TW" sz="1900" dirty="0" smtClean="0">
                <a:latin typeface="微软雅黑" panose="020B0503020204020204" pitchFamily="34" charset="-122"/>
                <a:ea typeface="微软雅黑" panose="020B0503020204020204" pitchFamily="34" charset="-122"/>
                <a:sym typeface="+mn-ea"/>
              </a:rPr>
              <a:t>2</a:t>
            </a:r>
            <a:r>
              <a:rPr lang="zh-CN" altLang="en-US" sz="1900" dirty="0" smtClean="0">
                <a:latin typeface="微软雅黑" panose="020B0503020204020204" pitchFamily="34" charset="-122"/>
                <a:ea typeface="微软雅黑" panose="020B0503020204020204" pitchFamily="34" charset="-122"/>
                <a:sym typeface="+mn-ea"/>
              </a:rPr>
              <a:t>、</a:t>
            </a:r>
            <a:r>
              <a:rPr lang="zh-CN" altLang="en-US" sz="1900" dirty="0">
                <a:latin typeface="微软雅黑" panose="020B0503020204020204" pitchFamily="34" charset="-122"/>
                <a:ea typeface="微软雅黑" panose="020B0503020204020204" pitchFamily="34" charset="-122"/>
                <a:sym typeface="+mn-ea"/>
              </a:rPr>
              <a:t>医疗废物暂存处选址合理，有明显的医疗废物警示标识和禁止饮食的警示标识，有</a:t>
            </a:r>
            <a:r>
              <a:rPr lang="en-US" altLang="zh-CN" sz="1900" dirty="0">
                <a:latin typeface="微软雅黑" panose="020B0503020204020204" pitchFamily="34" charset="-122"/>
                <a:ea typeface="微软雅黑" panose="020B0503020204020204" pitchFamily="34" charset="-122"/>
                <a:sym typeface="+mn-ea"/>
              </a:rPr>
              <a:t>“</a:t>
            </a:r>
            <a:r>
              <a:rPr lang="zh-CN" altLang="en-US" sz="1900" dirty="0">
                <a:solidFill>
                  <a:srgbClr val="FF0000"/>
                </a:solidFill>
                <a:latin typeface="微软雅黑" panose="020B0503020204020204" pitchFamily="34" charset="-122"/>
                <a:ea typeface="微软雅黑" panose="020B0503020204020204" pitchFamily="34" charset="-122"/>
                <a:sym typeface="+mn-ea"/>
              </a:rPr>
              <a:t>五防</a:t>
            </a:r>
            <a:r>
              <a:rPr lang="en-US" altLang="zh-CN" sz="1900" dirty="0">
                <a:latin typeface="微软雅黑" panose="020B0503020204020204" pitchFamily="34" charset="-122"/>
                <a:ea typeface="微软雅黑" panose="020B0503020204020204" pitchFamily="34" charset="-122"/>
                <a:sym typeface="+mn-ea"/>
              </a:rPr>
              <a:t>”</a:t>
            </a:r>
            <a:r>
              <a:rPr lang="zh-CN" altLang="en-US" sz="1900" dirty="0">
                <a:latin typeface="微软雅黑" panose="020B0503020204020204" pitchFamily="34" charset="-122"/>
                <a:ea typeface="微软雅黑" panose="020B0503020204020204" pitchFamily="34" charset="-122"/>
                <a:sym typeface="+mn-ea"/>
              </a:rPr>
              <a:t>措施（防鼠、防蚊蝇、防蟑螂、防渗漏和雨水、防盗）</a:t>
            </a:r>
            <a:endParaRPr lang="zh-CN" altLang="en-US" sz="1900" dirty="0">
              <a:latin typeface="微软雅黑" panose="020B0503020204020204" pitchFamily="34" charset="-122"/>
              <a:ea typeface="微软雅黑" panose="020B0503020204020204" pitchFamily="34" charset="-122"/>
            </a:endParaRPr>
          </a:p>
          <a:p>
            <a:pPr indent="152400" algn="just">
              <a:lnSpc>
                <a:spcPct val="145000"/>
              </a:lnSpc>
              <a:spcAft>
                <a:spcPts val="280"/>
              </a:spcAft>
            </a:pPr>
            <a:r>
              <a:rPr lang="zh-CN" altLang="en-US" sz="1900" dirty="0">
                <a:latin typeface="微软雅黑" panose="020B0503020204020204" pitchFamily="34" charset="-122"/>
                <a:ea typeface="微软雅黑" panose="020B0503020204020204" pitchFamily="34" charset="-122"/>
                <a:sym typeface="+mn-ea"/>
              </a:rPr>
              <a:t>3、医疗废物收集桶为脚踩式并带盖。</a:t>
            </a:r>
            <a:endParaRPr lang="zh-CN" altLang="en-US" sz="1900" dirty="0">
              <a:latin typeface="微软雅黑" panose="020B0503020204020204" pitchFamily="34" charset="-122"/>
              <a:ea typeface="微软雅黑" panose="020B0503020204020204" pitchFamily="34" charset="-122"/>
            </a:endParaRPr>
          </a:p>
          <a:p>
            <a:pPr indent="152400" algn="just">
              <a:lnSpc>
                <a:spcPct val="145000"/>
              </a:lnSpc>
              <a:spcAft>
                <a:spcPts val="280"/>
              </a:spcAft>
            </a:pPr>
            <a:r>
              <a:rPr lang="en-US" altLang="zh-CN" sz="1900" dirty="0">
                <a:latin typeface="微软雅黑" panose="020B0503020204020204" pitchFamily="34" charset="-122"/>
                <a:ea typeface="微软雅黑" panose="020B0503020204020204" pitchFamily="34" charset="-122"/>
                <a:sym typeface="+mn-ea"/>
              </a:rPr>
              <a:t>4</a:t>
            </a:r>
            <a:r>
              <a:rPr lang="zh-CN" altLang="en-US" sz="1900" dirty="0">
                <a:latin typeface="微软雅黑" panose="020B0503020204020204" pitchFamily="34" charset="-122"/>
                <a:ea typeface="微软雅黑" panose="020B0503020204020204" pitchFamily="34" charset="-122"/>
                <a:sym typeface="+mn-ea"/>
              </a:rPr>
              <a:t>、医疗废物标签标注：产生单位、产生部门、产生日期、类别，并在特别说明中标注“新冠肺炎处理。</a:t>
            </a:r>
            <a:endParaRPr lang="zh-CN" altLang="en-US" sz="1900" dirty="0">
              <a:latin typeface="微软雅黑" panose="020B0503020204020204" pitchFamily="34" charset="-122"/>
              <a:ea typeface="微软雅黑" panose="020B0503020204020204" pitchFamily="34" charset="-122"/>
            </a:endParaRPr>
          </a:p>
          <a:p>
            <a:pPr indent="152400" algn="just">
              <a:lnSpc>
                <a:spcPct val="145000"/>
              </a:lnSpc>
              <a:spcAft>
                <a:spcPts val="280"/>
              </a:spcAft>
            </a:pPr>
            <a:r>
              <a:rPr lang="en-US" altLang="zh-CN" sz="1900" dirty="0">
                <a:latin typeface="微软雅黑" panose="020B0503020204020204" pitchFamily="34" charset="-122"/>
                <a:ea typeface="微软雅黑" panose="020B0503020204020204" pitchFamily="34" charset="-122"/>
                <a:sym typeface="+mn-ea"/>
              </a:rPr>
              <a:t>5</a:t>
            </a:r>
            <a:r>
              <a:rPr lang="zh-CN" altLang="en-US" sz="1900" dirty="0">
                <a:latin typeface="微软雅黑" panose="020B0503020204020204" pitchFamily="34" charset="-122"/>
                <a:ea typeface="微软雅黑" panose="020B0503020204020204" pitchFamily="34" charset="-122"/>
                <a:sym typeface="+mn-ea"/>
              </a:rPr>
              <a:t>、对于运送工具进行清洁和消毒。</a:t>
            </a:r>
            <a:endParaRPr lang="zh-CN" altLang="en-US" sz="1900" dirty="0">
              <a:latin typeface="微软雅黑" panose="020B0503020204020204" pitchFamily="34" charset="-122"/>
              <a:ea typeface="微软雅黑" panose="020B0503020204020204" pitchFamily="34" charset="-122"/>
              <a:sym typeface="+mn-ea"/>
            </a:endParaRPr>
          </a:p>
          <a:p>
            <a:pPr indent="152400" algn="just">
              <a:lnSpc>
                <a:spcPct val="145000"/>
              </a:lnSpc>
              <a:spcAft>
                <a:spcPts val="280"/>
              </a:spcAft>
            </a:pPr>
            <a:r>
              <a:rPr lang="en-US" altLang="zh-CN" sz="1900" dirty="0">
                <a:latin typeface="微软雅黑" panose="020B0503020204020204" pitchFamily="34" charset="-122"/>
                <a:ea typeface="微软雅黑" panose="020B0503020204020204" pitchFamily="34" charset="-122"/>
                <a:sym typeface="+mn-ea"/>
              </a:rPr>
              <a:t>6</a:t>
            </a:r>
            <a:r>
              <a:rPr lang="zh-CN" altLang="en-US" sz="1900" dirty="0">
                <a:latin typeface="微软雅黑" panose="020B0503020204020204" pitchFamily="34" charset="-122"/>
                <a:ea typeface="微软雅黑" panose="020B0503020204020204" pitchFamily="34" charset="-122"/>
                <a:sym typeface="+mn-ea"/>
              </a:rPr>
              <a:t>、对医疗废物暂存地处消毒，每天两次，</a:t>
            </a:r>
            <a:r>
              <a:rPr lang="zh-CN" altLang="en-US" sz="1900" dirty="0" smtClean="0">
                <a:latin typeface="微软雅黑" panose="020B0503020204020204" pitchFamily="34" charset="-122"/>
                <a:ea typeface="微软雅黑" panose="020B0503020204020204" pitchFamily="34" charset="-122"/>
                <a:sym typeface="+mn-ea"/>
              </a:rPr>
              <a:t>医疗废物暂时贮存的时间不得超过</a:t>
            </a:r>
            <a:r>
              <a:rPr lang="en-US" altLang="zh-CN" sz="1900" dirty="0" smtClean="0">
                <a:solidFill>
                  <a:srgbClr val="FF0000"/>
                </a:solidFill>
                <a:latin typeface="微软雅黑" panose="020B0503020204020204" pitchFamily="34" charset="-122"/>
                <a:ea typeface="微软雅黑" panose="020B0503020204020204" pitchFamily="34" charset="-122"/>
                <a:sym typeface="+mn-ea"/>
              </a:rPr>
              <a:t>2</a:t>
            </a:r>
            <a:r>
              <a:rPr lang="zh-CN" altLang="en-US" sz="1900" dirty="0" smtClean="0">
                <a:latin typeface="微软雅黑" panose="020B0503020204020204" pitchFamily="34" charset="-122"/>
                <a:ea typeface="微软雅黑" panose="020B0503020204020204" pitchFamily="34" charset="-122"/>
                <a:sym typeface="+mn-ea"/>
              </a:rPr>
              <a:t>天（</a:t>
            </a:r>
            <a:r>
              <a:rPr lang="en-US" altLang="zh-CN" sz="1900" dirty="0" smtClean="0">
                <a:solidFill>
                  <a:srgbClr val="FF0000"/>
                </a:solidFill>
                <a:latin typeface="微软雅黑" panose="020B0503020204020204" pitchFamily="34" charset="-122"/>
                <a:ea typeface="微软雅黑" panose="020B0503020204020204" pitchFamily="34" charset="-122"/>
                <a:sym typeface="+mn-ea"/>
              </a:rPr>
              <a:t>48</a:t>
            </a:r>
            <a:r>
              <a:rPr lang="zh-CN" altLang="en-US" sz="1900" dirty="0" smtClean="0">
                <a:solidFill>
                  <a:srgbClr val="FF0000"/>
                </a:solidFill>
                <a:latin typeface="微软雅黑" panose="020B0503020204020204" pitchFamily="34" charset="-122"/>
                <a:ea typeface="微软雅黑" panose="020B0503020204020204" pitchFamily="34" charset="-122"/>
                <a:sym typeface="+mn-ea"/>
              </a:rPr>
              <a:t>小时</a:t>
            </a:r>
            <a:r>
              <a:rPr lang="zh-CN" altLang="en-US" sz="1900" dirty="0" smtClean="0">
                <a:latin typeface="微软雅黑" panose="020B0503020204020204" pitchFamily="34" charset="-122"/>
                <a:ea typeface="微软雅黑" panose="020B0503020204020204" pitchFamily="34" charset="-122"/>
                <a:sym typeface="+mn-ea"/>
              </a:rPr>
              <a:t>），资料保存</a:t>
            </a:r>
            <a:r>
              <a:rPr lang="en-US" altLang="zh-CN" sz="1900" dirty="0" smtClean="0">
                <a:solidFill>
                  <a:srgbClr val="FF0000"/>
                </a:solidFill>
                <a:latin typeface="微软雅黑" panose="020B0503020204020204" pitchFamily="34" charset="-122"/>
                <a:ea typeface="微软雅黑" panose="020B0503020204020204" pitchFamily="34" charset="-122"/>
                <a:sym typeface="+mn-ea"/>
              </a:rPr>
              <a:t>3</a:t>
            </a:r>
            <a:r>
              <a:rPr lang="zh-CN" altLang="en-US" sz="1900" dirty="0" smtClean="0">
                <a:latin typeface="微软雅黑" panose="020B0503020204020204" pitchFamily="34" charset="-122"/>
                <a:ea typeface="微软雅黑" panose="020B0503020204020204" pitchFamily="34" charset="-122"/>
                <a:sym typeface="+mn-ea"/>
              </a:rPr>
              <a:t>年。</a:t>
            </a:r>
            <a:endParaRPr lang="zh-CN" altLang="en-US" sz="1900" dirty="0">
              <a:latin typeface="微软雅黑" panose="020B0503020204020204" pitchFamily="34" charset="-122"/>
              <a:ea typeface="微软雅黑" panose="020B0503020204020204" pitchFamily="34" charset="-122"/>
            </a:endParaRPr>
          </a:p>
          <a:p>
            <a:pPr indent="152400" algn="just">
              <a:lnSpc>
                <a:spcPct val="145000"/>
              </a:lnSpc>
              <a:spcAft>
                <a:spcPts val="280"/>
              </a:spcAft>
            </a:pPr>
            <a:r>
              <a:rPr lang="en-US" altLang="zh-CN" sz="1900" dirty="0">
                <a:latin typeface="微软雅黑" panose="020B0503020204020204" pitchFamily="34" charset="-122"/>
                <a:ea typeface="微软雅黑" panose="020B0503020204020204" pitchFamily="34" charset="-122"/>
                <a:sym typeface="+mn-ea"/>
              </a:rPr>
              <a:t>7</a:t>
            </a:r>
            <a:r>
              <a:rPr lang="zh-CN" altLang="en-US" sz="1900" dirty="0">
                <a:latin typeface="微软雅黑" panose="020B0503020204020204" pitchFamily="34" charset="-122"/>
                <a:ea typeface="微软雅黑" panose="020B0503020204020204" pitchFamily="34" charset="-122"/>
                <a:sym typeface="+mn-ea"/>
              </a:rPr>
              <a:t>、对“新冠肺炎”病例生活垃圾严格按照“新冠肺炎”医疗废物要求处理。（如</a:t>
            </a:r>
            <a:r>
              <a:rPr lang="zh-TW" altLang="zh-CN" sz="1900" dirty="0">
                <a:latin typeface="微软雅黑" panose="020B0503020204020204" pitchFamily="34" charset="-122"/>
                <a:ea typeface="微软雅黑" panose="020B0503020204020204" pitchFamily="34" charset="-122"/>
                <a:sym typeface="+mn-ea"/>
              </a:rPr>
              <a:t>采用</a:t>
            </a:r>
            <a:r>
              <a:rPr lang="en-US" altLang="zh-CN" sz="1900" dirty="0">
                <a:solidFill>
                  <a:srgbClr val="FF0000"/>
                </a:solidFill>
                <a:latin typeface="微软雅黑" panose="020B0503020204020204" pitchFamily="34" charset="-122"/>
                <a:ea typeface="微软雅黑" panose="020B0503020204020204" pitchFamily="34" charset="-122"/>
                <a:sym typeface="+mn-ea"/>
              </a:rPr>
              <a:t>1000</a:t>
            </a:r>
            <a:r>
              <a:rPr lang="en-US" altLang="zh-CN" sz="1900" dirty="0">
                <a:latin typeface="微软雅黑" panose="020B0503020204020204" pitchFamily="34" charset="-122"/>
                <a:ea typeface="微软雅黑" panose="020B0503020204020204" pitchFamily="34" charset="-122"/>
                <a:sym typeface="+mn-ea"/>
              </a:rPr>
              <a:t>mg/L</a:t>
            </a:r>
            <a:r>
              <a:rPr lang="zh-TW" altLang="zh-CN" sz="1900" dirty="0">
                <a:latin typeface="微软雅黑" panose="020B0503020204020204" pitchFamily="34" charset="-122"/>
                <a:ea typeface="微软雅黑" panose="020B0503020204020204" pitchFamily="34" charset="-122"/>
                <a:sym typeface="+mn-ea"/>
              </a:rPr>
              <a:t>的含氯消毒液对包装袋表面 喷洒消毒（注意喷洒均匀）或在其外面加套一层医疗废物包装袋</a:t>
            </a:r>
            <a:r>
              <a:rPr lang="zh-CN" altLang="zh-TW" sz="1900" dirty="0">
                <a:latin typeface="微软雅黑" panose="020B0503020204020204" pitchFamily="34" charset="-122"/>
                <a:ea typeface="微软雅黑" panose="020B0503020204020204" pitchFamily="34" charset="-122"/>
                <a:sym typeface="+mn-ea"/>
              </a:rPr>
              <a:t>。）</a:t>
            </a:r>
            <a:endParaRPr lang="zh-TW" altLang="zh-CN" sz="2000" dirty="0">
              <a:solidFill>
                <a:srgbClr val="FF0000"/>
              </a:solidFill>
              <a:latin typeface="微软雅黑" panose="020B0503020204020204" pitchFamily="34" charset="-122"/>
              <a:ea typeface="微软雅黑" panose="020B0503020204020204" pitchFamily="34" charset="-122"/>
            </a:endParaRPr>
          </a:p>
        </p:txBody>
      </p:sp>
      <p:sp>
        <p:nvSpPr>
          <p:cNvPr id="7" name="内容占位符 2"/>
          <p:cNvSpPr>
            <a:spLocks noGrp="1"/>
          </p:cNvSpPr>
          <p:nvPr/>
        </p:nvSpPr>
        <p:spPr>
          <a:xfrm>
            <a:off x="8471536" y="6040967"/>
            <a:ext cx="673735" cy="8178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sz="2000" dirty="0">
                <a:solidFill>
                  <a:srgbClr val="0067B6"/>
                </a:solidFill>
              </a:rPr>
              <a:t>10</a:t>
            </a:r>
            <a:endParaRPr lang="en-US" altLang="zh-CN" sz="2000" dirty="0">
              <a:solidFill>
                <a:srgbClr val="0067B6"/>
              </a:solidFill>
            </a:endParaRPr>
          </a:p>
        </p:txBody>
      </p:sp>
      <p:sp>
        <p:nvSpPr>
          <p:cNvPr id="5" name="日期占位符 4"/>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8" name="页脚占位符 7"/>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cstate="print"/>
          <a:stretch>
            <a:fillRect/>
          </a:stretch>
        </p:blipFill>
        <p:spPr>
          <a:xfrm>
            <a:off x="431165" y="1865630"/>
            <a:ext cx="2903855" cy="3872230"/>
          </a:xfrm>
          <a:prstGeom prst="rect">
            <a:avLst/>
          </a:prstGeom>
        </p:spPr>
      </p:pic>
      <p:pic>
        <p:nvPicPr>
          <p:cNvPr id="5" name="图片 4"/>
          <p:cNvPicPr>
            <a:picLocks noChangeAspect="1"/>
          </p:cNvPicPr>
          <p:nvPr/>
        </p:nvPicPr>
        <p:blipFill>
          <a:blip r:embed="rId2" cstate="print"/>
          <a:stretch>
            <a:fillRect/>
          </a:stretch>
        </p:blipFill>
        <p:spPr>
          <a:xfrm>
            <a:off x="4079240" y="3582035"/>
            <a:ext cx="3979545" cy="2985135"/>
          </a:xfrm>
          <a:prstGeom prst="rect">
            <a:avLst/>
          </a:prstGeom>
        </p:spPr>
      </p:pic>
      <p:pic>
        <p:nvPicPr>
          <p:cNvPr id="6" name="图片 5"/>
          <p:cNvPicPr>
            <a:picLocks noChangeAspect="1"/>
          </p:cNvPicPr>
          <p:nvPr/>
        </p:nvPicPr>
        <p:blipFill>
          <a:blip r:embed="rId3" cstate="print"/>
          <a:stretch>
            <a:fillRect/>
          </a:stretch>
        </p:blipFill>
        <p:spPr>
          <a:xfrm>
            <a:off x="4079240" y="344170"/>
            <a:ext cx="3914140" cy="2936240"/>
          </a:xfrm>
          <a:prstGeom prst="rect">
            <a:avLst/>
          </a:prstGeom>
        </p:spPr>
      </p:pic>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34"/>
          <p:cNvSpPr/>
          <p:nvPr/>
        </p:nvSpPr>
        <p:spPr>
          <a:xfrm>
            <a:off x="545465" y="1386205"/>
            <a:ext cx="7809865" cy="4563745"/>
          </a:xfrm>
          <a:prstGeom prst="roundRect">
            <a:avLst>
              <a:gd name="adj" fmla="val 7037"/>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ts val="4000"/>
              </a:lnSpc>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保持良好的个人及环境卫生，均衡营养、适量运动、充足休息，避免过度疲劳。提高健康素养，养成“</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一米线</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”、勤洗手、</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戴口罩</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、公筷制等卫生习惯和生活方式，打喷嚏或咳嗽时应掩住口鼻。</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4000"/>
              </a:lnSpc>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保持室内通风良好，科学做好个人防护，出现呼吸道症状时应及时到发热门诊就医。近期去过高风险地区或与确诊、疑似病例有接触史的，应主动进行新型冠状病毒核酸检测。</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矩形 62"/>
          <p:cNvSpPr/>
          <p:nvPr/>
        </p:nvSpPr>
        <p:spPr>
          <a:xfrm>
            <a:off x="2508885" y="6082665"/>
            <a:ext cx="4125595" cy="414020"/>
          </a:xfrm>
          <a:prstGeom prst="rect">
            <a:avLst/>
          </a:prstGeom>
        </p:spPr>
        <p:txBody>
          <a:bodyPr wrap="square">
            <a:spAutoFit/>
          </a:bodyPr>
          <a:lstStyle/>
          <a:p>
            <a:r>
              <a:rPr sz="1050" b="1" dirty="0" smtClean="0">
                <a:solidFill>
                  <a:schemeClr val="tx1">
                    <a:lumMod val="65000"/>
                    <a:lumOff val="35000"/>
                  </a:schemeClr>
                </a:solidFill>
                <a:latin typeface="微软雅黑" panose="020B0503020204020204" pitchFamily="34" charset="-122"/>
                <a:ea typeface="微软雅黑" panose="020B0503020204020204" pitchFamily="34" charset="-122"/>
              </a:rPr>
              <a:t>新型冠状病毒肺炎诊疗方案</a:t>
            </a:r>
            <a:endParaRPr sz="105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sz="1050" b="1" dirty="0" smtClean="0">
                <a:solidFill>
                  <a:schemeClr val="tx1">
                    <a:lumMod val="65000"/>
                    <a:lumOff val="35000"/>
                  </a:schemeClr>
                </a:solidFill>
                <a:latin typeface="微软雅黑" panose="020B0503020204020204" pitchFamily="34" charset="-122"/>
                <a:ea typeface="微软雅黑" panose="020B0503020204020204" pitchFamily="34" charset="-122"/>
              </a:rPr>
              <a:t>（试行第八版）</a:t>
            </a:r>
            <a:endParaRPr sz="105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标题 4"/>
          <p:cNvSpPr>
            <a:spLocks noGrp="1"/>
          </p:cNvSpPr>
          <p:nvPr>
            <p:ph type="title"/>
          </p:nvPr>
        </p:nvSpPr>
        <p:spPr/>
        <p:txBody>
          <a:bodyPr/>
          <a:lstStyle/>
          <a:p>
            <a:r>
              <a:rPr lang="zh-CN" altLang="en-US" sz="3200" dirty="0" smtClean="0">
                <a:latin typeface="微软雅黑" panose="020B0503020204020204" pitchFamily="34" charset="-122"/>
                <a:ea typeface="微软雅黑" panose="020B0503020204020204" pitchFamily="34" charset="-122"/>
              </a:rPr>
              <a:t>十、如 何 预 防</a:t>
            </a:r>
            <a:endParaRPr lang="zh-CN" altLang="en-US" sz="3200" dirty="0">
              <a:latin typeface="微软雅黑" panose="020B0503020204020204" pitchFamily="34" charset="-122"/>
              <a:ea typeface="微软雅黑" panose="020B0503020204020204" pitchFamily="34" charset="-122"/>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4" name="页脚占位符 3"/>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p:pic>
        <p:nvPicPr>
          <p:cNvPr id="4" name="内容占位符 3" descr="375号文.png"/>
          <p:cNvPicPr>
            <a:picLocks noGrp="1" noChangeAspect="1"/>
          </p:cNvPicPr>
          <p:nvPr>
            <p:ph idx="1"/>
          </p:nvPr>
        </p:nvPicPr>
        <p:blipFill>
          <a:blip r:embed="rId1"/>
          <a:srcRect l="528" t="1162" r="5062" b="1234"/>
          <a:stretch>
            <a:fillRect/>
          </a:stretch>
        </p:blipFill>
        <p:spPr>
          <a:xfrm>
            <a:off x="158750" y="1804035"/>
            <a:ext cx="4654550" cy="1858645"/>
          </a:xfrm>
          <a:prstGeom prst="rect">
            <a:avLst/>
          </a:prstGeom>
        </p:spPr>
      </p:pic>
      <p:pic>
        <p:nvPicPr>
          <p:cNvPr id="6" name="内容占位符 14" descr="375文字.png"/>
          <p:cNvPicPr>
            <a:picLocks noChangeAspect="1"/>
          </p:cNvPicPr>
          <p:nvPr/>
        </p:nvPicPr>
        <p:blipFill>
          <a:blip r:embed="rId2"/>
          <a:stretch>
            <a:fillRect/>
          </a:stretch>
        </p:blipFill>
        <p:spPr>
          <a:xfrm>
            <a:off x="957580" y="3858260"/>
            <a:ext cx="7228840" cy="2736215"/>
          </a:xfrm>
          <a:prstGeom prst="rect">
            <a:avLst/>
          </a:prstGeom>
        </p:spPr>
      </p:pic>
      <p:pic>
        <p:nvPicPr>
          <p:cNvPr id="1026" name="Picture 2"/>
          <p:cNvPicPr>
            <a:picLocks noChangeAspect="1" noChangeArrowheads="1"/>
          </p:cNvPicPr>
          <p:nvPr/>
        </p:nvPicPr>
        <p:blipFill>
          <a:blip r:embed="rId3"/>
          <a:srcRect/>
          <a:stretch>
            <a:fillRect/>
          </a:stretch>
        </p:blipFill>
        <p:spPr bwMode="auto">
          <a:xfrm>
            <a:off x="4980305" y="1858645"/>
            <a:ext cx="3925570" cy="1804035"/>
          </a:xfrm>
          <a:prstGeom prst="rect">
            <a:avLst/>
          </a:prstGeom>
          <a:noFill/>
          <a:ln w="9525">
            <a:noFill/>
            <a:miter lim="800000"/>
            <a:headEnd/>
            <a:tailEnd/>
          </a:ln>
          <a:effectLst/>
        </p:spPr>
      </p:pic>
      <p:sp>
        <p:nvSpPr>
          <p:cNvPr id="5" name="标题 1"/>
          <p:cNvSpPr>
            <a:spLocks noGrp="1"/>
          </p:cNvSpPr>
          <p:nvPr/>
        </p:nvSpPr>
        <p:spPr>
          <a:xfrm>
            <a:off x="476250" y="263525"/>
            <a:ext cx="8045450" cy="8064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dirty="0" smtClean="0"/>
              <a:t>        琼卫医函</a:t>
            </a:r>
            <a:r>
              <a:rPr lang="en-US" altLang="zh-CN" dirty="0" smtClean="0"/>
              <a:t>【2020】375</a:t>
            </a:r>
            <a:r>
              <a:rPr lang="zh-CN" altLang="en-US" dirty="0" smtClean="0"/>
              <a:t>号文</a:t>
            </a:r>
            <a:endParaRPr lang="zh-CN" altLang="en-US" dirty="0"/>
          </a:p>
        </p:txBody>
      </p:sp>
      <p:sp>
        <p:nvSpPr>
          <p:cNvPr id="7" name="矩形 6"/>
          <p:cNvSpPr/>
          <p:nvPr/>
        </p:nvSpPr>
        <p:spPr>
          <a:xfrm>
            <a:off x="299374" y="1070279"/>
            <a:ext cx="8717280" cy="521970"/>
          </a:xfrm>
          <a:prstGeom prst="rect">
            <a:avLst/>
          </a:prstGeom>
        </p:spPr>
        <p:txBody>
          <a:bodyPr wrap="none">
            <a:spAutoFit/>
          </a:bodyPr>
          <a:lstStyle/>
          <a:p>
            <a:r>
              <a:rPr lang="zh-CN" altLang="en-US" sz="2800" dirty="0" smtClean="0"/>
              <a:t>强调每日督导，每周汇总，还有医务人员定期核酸检测</a:t>
            </a:r>
            <a:endParaRPr lang="zh-CN" altLang="en-US" sz="2800" dirty="0"/>
          </a:p>
        </p:txBody>
      </p:sp>
      <p:cxnSp>
        <p:nvCxnSpPr>
          <p:cNvPr id="2" name="直接连接符 1"/>
          <p:cNvCxnSpPr/>
          <p:nvPr/>
        </p:nvCxnSpPr>
        <p:spPr>
          <a:xfrm>
            <a:off x="6728460" y="2760345"/>
            <a:ext cx="2188210" cy="635"/>
          </a:xfrm>
          <a:prstGeom prst="line">
            <a:avLst/>
          </a:prstGeom>
        </p:spPr>
        <p:style>
          <a:lnRef idx="2">
            <a:schemeClr val="accent2"/>
          </a:lnRef>
          <a:fillRef idx="0">
            <a:schemeClr val="accent2"/>
          </a:fillRef>
          <a:effectRef idx="1">
            <a:schemeClr val="accent2"/>
          </a:effectRef>
          <a:fontRef idx="minor">
            <a:schemeClr val="tx1"/>
          </a:fontRef>
        </p:style>
      </p:cxnSp>
      <p:cxnSp>
        <p:nvCxnSpPr>
          <p:cNvPr id="3" name="直接连接符 2"/>
          <p:cNvCxnSpPr/>
          <p:nvPr/>
        </p:nvCxnSpPr>
        <p:spPr>
          <a:xfrm flipV="1">
            <a:off x="4980305" y="3058160"/>
            <a:ext cx="3829050" cy="1397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直接连接符 7"/>
          <p:cNvCxnSpPr/>
          <p:nvPr/>
        </p:nvCxnSpPr>
        <p:spPr>
          <a:xfrm flipV="1">
            <a:off x="5087620" y="3351530"/>
            <a:ext cx="3829050" cy="1397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直接连接符 8"/>
          <p:cNvCxnSpPr/>
          <p:nvPr/>
        </p:nvCxnSpPr>
        <p:spPr>
          <a:xfrm flipV="1">
            <a:off x="5039360" y="3644900"/>
            <a:ext cx="2124710" cy="1778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直接连接符 9"/>
          <p:cNvCxnSpPr/>
          <p:nvPr/>
        </p:nvCxnSpPr>
        <p:spPr>
          <a:xfrm>
            <a:off x="2225675" y="5067935"/>
            <a:ext cx="5946140" cy="17145"/>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直接连接符 10"/>
          <p:cNvCxnSpPr/>
          <p:nvPr/>
        </p:nvCxnSpPr>
        <p:spPr>
          <a:xfrm>
            <a:off x="4072890" y="5350510"/>
            <a:ext cx="4098925" cy="2286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直接连接符 12"/>
          <p:cNvCxnSpPr/>
          <p:nvPr/>
        </p:nvCxnSpPr>
        <p:spPr>
          <a:xfrm flipV="1">
            <a:off x="1055370" y="5661025"/>
            <a:ext cx="7116445" cy="37465"/>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直接连接符 13"/>
          <p:cNvCxnSpPr/>
          <p:nvPr/>
        </p:nvCxnSpPr>
        <p:spPr>
          <a:xfrm flipV="1">
            <a:off x="1043305" y="5971540"/>
            <a:ext cx="7128510" cy="4953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直接连接符 14"/>
          <p:cNvCxnSpPr/>
          <p:nvPr/>
        </p:nvCxnSpPr>
        <p:spPr>
          <a:xfrm flipV="1">
            <a:off x="957580" y="6300470"/>
            <a:ext cx="3829050" cy="13970"/>
          </a:xfrm>
          <a:prstGeom prst="line">
            <a:avLst/>
          </a:prstGeom>
        </p:spPr>
        <p:style>
          <a:lnRef idx="2">
            <a:schemeClr val="accent2"/>
          </a:lnRef>
          <a:fillRef idx="0">
            <a:schemeClr val="accent2"/>
          </a:fillRef>
          <a:effectRef idx="1">
            <a:schemeClr val="accent2"/>
          </a:effectRef>
          <a:fontRef idx="minor">
            <a:schemeClr val="tx1"/>
          </a:fontRef>
        </p:style>
      </p:cxnSp>
      <p:sp>
        <p:nvSpPr>
          <p:cNvPr id="12" name="日期占位符 11"/>
          <p:cNvSpPr>
            <a:spLocks noGrp="1"/>
          </p:cNvSpPr>
          <p:nvPr>
            <p:ph type="dt" sz="half" idx="10"/>
          </p:nvPr>
        </p:nvSpPr>
        <p:spPr/>
        <p:txBody>
          <a:bodyPr/>
          <a:p>
            <a:fld id="{530820CF-B880-4189-942D-D702A7CBA730}" type="datetime1">
              <a:rPr lang="zh-CN" altLang="en-US" smtClean="0"/>
            </a:fld>
            <a:endParaRPr lang="zh-CN" altLang="en-US"/>
          </a:p>
        </p:txBody>
      </p:sp>
      <p:sp>
        <p:nvSpPr>
          <p:cNvPr id="16" name="灯片编号占位符 15"/>
          <p:cNvSpPr>
            <a:spLocks noGrp="1"/>
          </p:cNvSpPr>
          <p:nvPr>
            <p:ph type="sldNum" sz="quarter" idx="12"/>
          </p:nvPr>
        </p:nvSpPr>
        <p:spPr/>
        <p:txBody>
          <a:bodyPr/>
          <a:p>
            <a:fld id="{0C913308-F349-4B6D-A68A-DD1791B4A57B}" type="slidenum">
              <a:rPr lang="zh-CN" altLang="en-US" smtClean="0"/>
            </a:fld>
            <a:endParaRPr lang="zh-CN" altLang="en-US"/>
          </a:p>
        </p:txBody>
      </p:sp>
      <p:sp>
        <p:nvSpPr>
          <p:cNvPr id="17" name="页脚占位符 16"/>
          <p:cNvSpPr>
            <a:spLocks noGrp="1"/>
          </p:cNvSpPr>
          <p:nvPr>
            <p:ph type="ftr" sz="quarter" idx="11"/>
          </p:nvPr>
        </p:nvSpPr>
        <p:spPr/>
        <p:txBody>
          <a:bodyPr/>
          <a:p>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319314" y="1592400"/>
            <a:ext cx="18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p:nvPr/>
        </p:nvSpPr>
        <p:spPr>
          <a:xfrm>
            <a:off x="511169" y="1216536"/>
            <a:ext cx="1416290" cy="716915"/>
          </a:xfrm>
          <a:prstGeom prst="rect">
            <a:avLst/>
          </a:prstGeom>
          <a:noFill/>
        </p:spPr>
        <p:txBody>
          <a:bodyPr wrap="square" lIns="0" tIns="36000" rIns="0" bIns="36000" rtlCol="0">
            <a:spAutoFit/>
          </a:bodyPr>
          <a:lstStyle/>
          <a:p>
            <a:pPr algn="ctr"/>
            <a:r>
              <a:rPr lang="zh-CN" altLang="en-US" sz="2100" b="1" dirty="0" smtClean="0">
                <a:solidFill>
                  <a:srgbClr val="0070C0"/>
                </a:solidFill>
                <a:latin typeface="微软雅黑" panose="020B0503020204020204" pitchFamily="34" charset="-122"/>
                <a:ea typeface="微软雅黑" panose="020B0503020204020204" pitchFamily="34" charset="-122"/>
              </a:rPr>
              <a:t>公众防护</a:t>
            </a:r>
            <a:endParaRPr lang="zh-CN" altLang="en-US" sz="2100" b="1" dirty="0" smtClean="0">
              <a:solidFill>
                <a:srgbClr val="0070C0"/>
              </a:solidFill>
              <a:latin typeface="微软雅黑" panose="020B0503020204020204" pitchFamily="34" charset="-122"/>
              <a:ea typeface="微软雅黑" panose="020B0503020204020204" pitchFamily="34" charset="-122"/>
            </a:endParaRPr>
          </a:p>
          <a:p>
            <a:pPr algn="ctr"/>
            <a:endParaRPr lang="zh-CN" altLang="en-US" sz="2100" b="1" dirty="0">
              <a:solidFill>
                <a:srgbClr val="0070C0"/>
              </a:solidFill>
              <a:latin typeface="微软雅黑" panose="020B0503020204020204" pitchFamily="34" charset="-122"/>
              <a:ea typeface="微软雅黑" panose="020B0503020204020204" pitchFamily="34" charset="-122"/>
            </a:endParaRPr>
          </a:p>
        </p:txBody>
      </p:sp>
      <p:sp>
        <p:nvSpPr>
          <p:cNvPr id="24" name="矩形 23"/>
          <p:cNvSpPr/>
          <p:nvPr/>
        </p:nvSpPr>
        <p:spPr>
          <a:xfrm>
            <a:off x="335280" y="2031191"/>
            <a:ext cx="3992880" cy="3415030"/>
          </a:xfrm>
          <a:prstGeom prst="rect">
            <a:avLst/>
          </a:prstGeom>
        </p:spPr>
        <p:txBody>
          <a:bodyPr wrap="square">
            <a:spAutoFit/>
          </a:bodyPr>
          <a:lstStyle/>
          <a:p>
            <a:pPr>
              <a:lnSpc>
                <a:spcPct val="150000"/>
              </a:lnSpc>
            </a:pPr>
            <a:r>
              <a:rPr lang="en-US" altLang="zh-CN" sz="2400" b="1" dirty="0" smtClean="0">
                <a:solidFill>
                  <a:srgbClr val="0070C0"/>
                </a:solidFill>
              </a:rPr>
              <a:t>     </a:t>
            </a:r>
            <a:r>
              <a:rPr lang="zh-CN" altLang="zh-CN" sz="2400" b="1" dirty="0" smtClean="0">
                <a:solidFill>
                  <a:srgbClr val="0070C0"/>
                </a:solidFill>
              </a:rPr>
              <a:t>养成勤洗手、戴口罩、讲究手卫生、一米线、开窗通风、清洁消毒、分餐制、生病时减少去人员聚集场所和科学戴口罩等健康生活行为方式</a:t>
            </a:r>
            <a:r>
              <a:rPr lang="zh-CN" altLang="en-US" sz="2400" b="1" dirty="0" smtClean="0">
                <a:solidFill>
                  <a:srgbClr val="0070C0"/>
                </a:solidFill>
              </a:rPr>
              <a:t>。</a:t>
            </a:r>
            <a:endParaRPr lang="zh-CN" altLang="en-US" sz="2400" b="1" dirty="0" smtClean="0">
              <a:solidFill>
                <a:srgbClr val="0070C0"/>
              </a:solidFill>
            </a:endParaRPr>
          </a:p>
        </p:txBody>
      </p:sp>
      <p:pic>
        <p:nvPicPr>
          <p:cNvPr id="25" name="图片 24" descr="u=1547279285,2794161048&amp;fm=26&amp;gp=0.jpg"/>
          <p:cNvPicPr>
            <a:picLocks noChangeAspect="1"/>
          </p:cNvPicPr>
          <p:nvPr/>
        </p:nvPicPr>
        <p:blipFill>
          <a:blip r:embed="rId1" cstate="print"/>
          <a:stretch>
            <a:fillRect/>
          </a:stretch>
        </p:blipFill>
        <p:spPr>
          <a:xfrm>
            <a:off x="4350068" y="1969770"/>
            <a:ext cx="4184333" cy="3200400"/>
          </a:xfrm>
          <a:prstGeom prst="rect">
            <a:avLst/>
          </a:prstGeom>
        </p:spPr>
      </p:pic>
      <p:sp>
        <p:nvSpPr>
          <p:cNvPr id="6" name="object 2"/>
          <p:cNvSpPr/>
          <p:nvPr/>
        </p:nvSpPr>
        <p:spPr>
          <a:xfrm>
            <a:off x="0" y="0"/>
            <a:ext cx="12192000" cy="6858000"/>
          </a:xfrm>
          <a:prstGeom prst="rect">
            <a:avLst/>
          </a:prstGeom>
          <a:blipFill rotWithShape="1">
            <a:blip r:embed="rId2"/>
            <a:stretch>
              <a:fillRect/>
            </a:stretch>
          </a:blipFill>
          <a:ln w="9525">
            <a:noFill/>
          </a:ln>
        </p:spPr>
        <p:txBody>
          <a:bodyPr lIns="0" tIns="0" rIns="0" bIns="0"/>
          <a:lstStyle/>
          <a:p>
            <a:endParaRPr lang="zh-CN" altLang="zh-CN" dirty="0">
              <a:latin typeface="Arial" panose="020B0604020202020204" pitchFamily="34" charset="0"/>
            </a:endParaRPr>
          </a:p>
        </p:txBody>
      </p:sp>
      <p:sp>
        <p:nvSpPr>
          <p:cNvPr id="8" name="object 3"/>
          <p:cNvSpPr/>
          <p:nvPr/>
        </p:nvSpPr>
        <p:spPr>
          <a:xfrm>
            <a:off x="4032250" y="2651760"/>
            <a:ext cx="4127500" cy="706438"/>
          </a:xfrm>
          <a:prstGeom prst="rect">
            <a:avLst/>
          </a:prstGeom>
          <a:blipFill rotWithShape="1">
            <a:blip r:embed="rId3"/>
            <a:stretch>
              <a:fillRect/>
            </a:stretch>
          </a:blipFill>
          <a:ln w="9525">
            <a:noFill/>
          </a:ln>
        </p:spPr>
        <p:txBody>
          <a:bodyPr lIns="0" tIns="0" rIns="0" bIns="0"/>
          <a:lstStyle/>
          <a:p>
            <a:endParaRPr lang="zh-CN" altLang="zh-CN" dirty="0">
              <a:latin typeface="Arial" panose="020B0604020202020204" pitchFamily="34" charset="0"/>
            </a:endParaRPr>
          </a:p>
        </p:txBody>
      </p:sp>
      <p:sp>
        <p:nvSpPr>
          <p:cNvPr id="10" name="object 6"/>
          <p:cNvSpPr/>
          <p:nvPr/>
        </p:nvSpPr>
        <p:spPr>
          <a:xfrm>
            <a:off x="5491163" y="3506788"/>
            <a:ext cx="2706687" cy="669925"/>
          </a:xfrm>
          <a:custGeom>
            <a:avLst/>
            <a:gdLst>
              <a:gd name="txL" fmla="*/ 0 w 2705734"/>
              <a:gd name="txT" fmla="*/ 0 h 669289"/>
              <a:gd name="txR" fmla="*/ 2705734 w 2705734"/>
              <a:gd name="txB" fmla="*/ 669289 h 669289"/>
            </a:gdLst>
            <a:ahLst/>
            <a:cxnLst>
              <a:cxn ang="0">
                <a:pos x="835151" y="520445"/>
              </a:cxn>
              <a:cxn ang="0">
                <a:pos x="1164716" y="662432"/>
              </a:cxn>
              <a:cxn ang="0">
                <a:pos x="1164716" y="520445"/>
              </a:cxn>
              <a:cxn ang="0">
                <a:pos x="1257046" y="410590"/>
              </a:cxn>
              <a:cxn ang="0">
                <a:pos x="872930" y="214270"/>
              </a:cxn>
              <a:cxn ang="0">
                <a:pos x="693318" y="332825"/>
              </a:cxn>
              <a:cxn ang="0">
                <a:pos x="907726" y="307723"/>
              </a:cxn>
              <a:cxn ang="0">
                <a:pos x="1158382" y="205432"/>
              </a:cxn>
              <a:cxn ang="0">
                <a:pos x="1133570" y="317230"/>
              </a:cxn>
              <a:cxn ang="0">
                <a:pos x="791824" y="77399"/>
              </a:cxn>
              <a:cxn ang="0">
                <a:pos x="772937" y="200024"/>
              </a:cxn>
              <a:cxn ang="0">
                <a:pos x="1264539" y="54228"/>
              </a:cxn>
              <a:cxn ang="0">
                <a:pos x="1104681" y="143313"/>
              </a:cxn>
              <a:cxn ang="0">
                <a:pos x="2215515" y="194944"/>
              </a:cxn>
              <a:cxn ang="0">
                <a:pos x="2207244" y="563893"/>
              </a:cxn>
              <a:cxn ang="0">
                <a:pos x="2283841" y="490219"/>
              </a:cxn>
              <a:cxn ang="0">
                <a:pos x="2289174" y="364363"/>
              </a:cxn>
              <a:cxn ang="0">
                <a:pos x="2553716" y="206247"/>
              </a:cxn>
              <a:cxn ang="0">
                <a:pos x="2185289" y="210311"/>
              </a:cxn>
              <a:cxn ang="0">
                <a:pos x="2218816" y="143382"/>
              </a:cxn>
              <a:cxn ang="0">
                <a:pos x="2373503" y="490219"/>
              </a:cxn>
              <a:cxn ang="0">
                <a:pos x="2420366" y="654303"/>
              </a:cxn>
              <a:cxn ang="0">
                <a:pos x="2379853" y="584072"/>
              </a:cxn>
              <a:cxn ang="0">
                <a:pos x="2639441" y="393191"/>
              </a:cxn>
              <a:cxn ang="0">
                <a:pos x="2495365" y="445615"/>
              </a:cxn>
              <a:cxn ang="0">
                <a:pos x="2466593" y="364363"/>
              </a:cxn>
              <a:cxn ang="0">
                <a:pos x="2496819" y="274573"/>
              </a:cxn>
              <a:cxn ang="0">
                <a:pos x="2541650" y="320166"/>
              </a:cxn>
              <a:cxn ang="0">
                <a:pos x="2639441" y="320166"/>
              </a:cxn>
              <a:cxn ang="0">
                <a:pos x="2407031" y="302132"/>
              </a:cxn>
              <a:cxn ang="0">
                <a:pos x="2515157" y="257022"/>
              </a:cxn>
              <a:cxn ang="0">
                <a:pos x="2607089" y="250582"/>
              </a:cxn>
              <a:cxn ang="0">
                <a:pos x="2204085" y="223773"/>
              </a:cxn>
              <a:cxn ang="0">
                <a:pos x="2682859" y="193097"/>
              </a:cxn>
              <a:cxn ang="0">
                <a:pos x="2693035" y="28193"/>
              </a:cxn>
              <a:cxn ang="0">
                <a:pos x="2691828" y="62817"/>
              </a:cxn>
              <a:cxn ang="0">
                <a:pos x="2269448" y="41102"/>
              </a:cxn>
              <a:cxn ang="0">
                <a:pos x="2448560" y="50291"/>
              </a:cxn>
              <a:cxn ang="0">
                <a:pos x="269239" y="665098"/>
              </a:cxn>
              <a:cxn ang="0">
                <a:pos x="521233" y="626328"/>
              </a:cxn>
              <a:cxn ang="0">
                <a:pos x="599439" y="411860"/>
              </a:cxn>
              <a:cxn ang="0">
                <a:pos x="511048" y="518413"/>
              </a:cxn>
              <a:cxn ang="0">
                <a:pos x="269239" y="374395"/>
              </a:cxn>
              <a:cxn ang="0">
                <a:pos x="186943" y="312800"/>
              </a:cxn>
              <a:cxn ang="0">
                <a:pos x="629538" y="101853"/>
              </a:cxn>
              <a:cxn ang="0">
                <a:pos x="547877" y="249808"/>
              </a:cxn>
              <a:cxn ang="0">
                <a:pos x="180212" y="101853"/>
              </a:cxn>
              <a:cxn ang="0">
                <a:pos x="358393" y="101853"/>
              </a:cxn>
              <a:cxn ang="0">
                <a:pos x="520783" y="88284"/>
              </a:cxn>
              <a:cxn ang="0">
                <a:pos x="2033269" y="328167"/>
              </a:cxn>
              <a:cxn ang="0">
                <a:pos x="2056764" y="130682"/>
              </a:cxn>
              <a:cxn ang="0">
                <a:pos x="1602262" y="213706"/>
              </a:cxn>
              <a:cxn ang="0">
                <a:pos x="1392713" y="503618"/>
              </a:cxn>
              <a:cxn ang="0">
                <a:pos x="1736598" y="344296"/>
              </a:cxn>
              <a:cxn ang="0">
                <a:pos x="1745472" y="164393"/>
              </a:cxn>
              <a:cxn ang="0">
                <a:pos x="1943608" y="535177"/>
              </a:cxn>
              <a:cxn ang="0">
                <a:pos x="1380363" y="136651"/>
              </a:cxn>
            </a:cxnLst>
            <a:rect l="txL" t="txT" r="txR" b="txB"/>
            <a:pathLst>
              <a:path w="2705734" h="669289">
                <a:moveTo>
                  <a:pt x="1257046" y="344550"/>
                </a:moveTo>
                <a:lnTo>
                  <a:pt x="742696" y="344550"/>
                </a:lnTo>
                <a:lnTo>
                  <a:pt x="742696" y="662432"/>
                </a:lnTo>
                <a:lnTo>
                  <a:pt x="835151" y="662432"/>
                </a:lnTo>
                <a:lnTo>
                  <a:pt x="835151" y="636269"/>
                </a:lnTo>
                <a:lnTo>
                  <a:pt x="1257046" y="636269"/>
                </a:lnTo>
                <a:lnTo>
                  <a:pt x="1257046" y="568578"/>
                </a:lnTo>
                <a:lnTo>
                  <a:pt x="835151" y="568578"/>
                </a:lnTo>
                <a:lnTo>
                  <a:pt x="835151" y="520445"/>
                </a:lnTo>
                <a:lnTo>
                  <a:pt x="1257046" y="520445"/>
                </a:lnTo>
                <a:lnTo>
                  <a:pt x="1257046" y="458723"/>
                </a:lnTo>
                <a:lnTo>
                  <a:pt x="835151" y="458723"/>
                </a:lnTo>
                <a:lnTo>
                  <a:pt x="835151" y="410590"/>
                </a:lnTo>
                <a:lnTo>
                  <a:pt x="1257046" y="410590"/>
                </a:lnTo>
                <a:lnTo>
                  <a:pt x="1257046" y="344550"/>
                </a:lnTo>
                <a:close/>
              </a:path>
              <a:path w="2705734" h="669289">
                <a:moveTo>
                  <a:pt x="1257046" y="636269"/>
                </a:moveTo>
                <a:lnTo>
                  <a:pt x="1164716" y="636269"/>
                </a:lnTo>
                <a:lnTo>
                  <a:pt x="1164716" y="662432"/>
                </a:lnTo>
                <a:lnTo>
                  <a:pt x="1257046" y="662432"/>
                </a:lnTo>
                <a:lnTo>
                  <a:pt x="1257046" y="636269"/>
                </a:lnTo>
                <a:close/>
              </a:path>
              <a:path w="2705734" h="669289">
                <a:moveTo>
                  <a:pt x="1043431" y="520445"/>
                </a:moveTo>
                <a:lnTo>
                  <a:pt x="956437" y="520445"/>
                </a:lnTo>
                <a:lnTo>
                  <a:pt x="956437" y="568578"/>
                </a:lnTo>
                <a:lnTo>
                  <a:pt x="1043431" y="568578"/>
                </a:lnTo>
                <a:lnTo>
                  <a:pt x="1043431" y="520445"/>
                </a:lnTo>
                <a:close/>
              </a:path>
              <a:path w="2705734" h="669289">
                <a:moveTo>
                  <a:pt x="1257046" y="520445"/>
                </a:moveTo>
                <a:lnTo>
                  <a:pt x="1164716" y="520445"/>
                </a:lnTo>
                <a:lnTo>
                  <a:pt x="1164716" y="568578"/>
                </a:lnTo>
                <a:lnTo>
                  <a:pt x="1257046" y="568578"/>
                </a:lnTo>
                <a:lnTo>
                  <a:pt x="1257046" y="520445"/>
                </a:lnTo>
                <a:close/>
              </a:path>
              <a:path w="2705734" h="669289">
                <a:moveTo>
                  <a:pt x="1043431" y="410590"/>
                </a:moveTo>
                <a:lnTo>
                  <a:pt x="956437" y="410590"/>
                </a:lnTo>
                <a:lnTo>
                  <a:pt x="956437" y="458723"/>
                </a:lnTo>
                <a:lnTo>
                  <a:pt x="1043431" y="458723"/>
                </a:lnTo>
                <a:lnTo>
                  <a:pt x="1043431" y="410590"/>
                </a:lnTo>
                <a:close/>
              </a:path>
              <a:path w="2705734" h="669289">
                <a:moveTo>
                  <a:pt x="1257046" y="410590"/>
                </a:moveTo>
                <a:lnTo>
                  <a:pt x="1164716" y="410590"/>
                </a:lnTo>
                <a:lnTo>
                  <a:pt x="1164716" y="458723"/>
                </a:lnTo>
                <a:lnTo>
                  <a:pt x="1257046" y="458723"/>
                </a:lnTo>
                <a:lnTo>
                  <a:pt x="1257046" y="410590"/>
                </a:lnTo>
                <a:close/>
              </a:path>
              <a:path w="2705734" h="669289">
                <a:moveTo>
                  <a:pt x="942998" y="166496"/>
                </a:moveTo>
                <a:lnTo>
                  <a:pt x="816101" y="166496"/>
                </a:lnTo>
                <a:lnTo>
                  <a:pt x="833584" y="183167"/>
                </a:lnTo>
                <a:lnTo>
                  <a:pt x="852519" y="199088"/>
                </a:lnTo>
                <a:lnTo>
                  <a:pt x="872930" y="214270"/>
                </a:lnTo>
                <a:lnTo>
                  <a:pt x="894841" y="228726"/>
                </a:lnTo>
                <a:lnTo>
                  <a:pt x="853951" y="238691"/>
                </a:lnTo>
                <a:lnTo>
                  <a:pt x="810670" y="248004"/>
                </a:lnTo>
                <a:lnTo>
                  <a:pt x="764988" y="256652"/>
                </a:lnTo>
                <a:lnTo>
                  <a:pt x="716891" y="264624"/>
                </a:lnTo>
                <a:lnTo>
                  <a:pt x="666368" y="271906"/>
                </a:lnTo>
                <a:lnTo>
                  <a:pt x="675844" y="292959"/>
                </a:lnTo>
                <a:lnTo>
                  <a:pt x="684831" y="313261"/>
                </a:lnTo>
                <a:lnTo>
                  <a:pt x="693318" y="332825"/>
                </a:lnTo>
                <a:lnTo>
                  <a:pt x="701293" y="351663"/>
                </a:lnTo>
                <a:lnTo>
                  <a:pt x="732458" y="346412"/>
                </a:lnTo>
                <a:lnTo>
                  <a:pt x="742696" y="344550"/>
                </a:lnTo>
                <a:lnTo>
                  <a:pt x="1257046" y="344550"/>
                </a:lnTo>
                <a:lnTo>
                  <a:pt x="1257046" y="342899"/>
                </a:lnTo>
                <a:lnTo>
                  <a:pt x="751839" y="342899"/>
                </a:lnTo>
                <a:lnTo>
                  <a:pt x="806293" y="332233"/>
                </a:lnTo>
                <a:lnTo>
                  <a:pt x="858253" y="320505"/>
                </a:lnTo>
                <a:lnTo>
                  <a:pt x="907726" y="307723"/>
                </a:lnTo>
                <a:lnTo>
                  <a:pt x="954718" y="293892"/>
                </a:lnTo>
                <a:lnTo>
                  <a:pt x="999236" y="279018"/>
                </a:lnTo>
                <a:lnTo>
                  <a:pt x="1321219" y="279018"/>
                </a:lnTo>
                <a:lnTo>
                  <a:pt x="1332738" y="255142"/>
                </a:lnTo>
                <a:lnTo>
                  <a:pt x="1273063" y="251668"/>
                </a:lnTo>
                <a:lnTo>
                  <a:pt x="1216914" y="246205"/>
                </a:lnTo>
                <a:lnTo>
                  <a:pt x="1164288" y="238765"/>
                </a:lnTo>
                <a:lnTo>
                  <a:pt x="1115187" y="229361"/>
                </a:lnTo>
                <a:lnTo>
                  <a:pt x="1158382" y="205432"/>
                </a:lnTo>
                <a:lnTo>
                  <a:pt x="1174428" y="194944"/>
                </a:lnTo>
                <a:lnTo>
                  <a:pt x="1000633" y="194944"/>
                </a:lnTo>
                <a:lnTo>
                  <a:pt x="966964" y="179708"/>
                </a:lnTo>
                <a:lnTo>
                  <a:pt x="942998" y="166496"/>
                </a:lnTo>
                <a:close/>
              </a:path>
              <a:path w="2705734" h="669289">
                <a:moveTo>
                  <a:pt x="1321219" y="279018"/>
                </a:moveTo>
                <a:lnTo>
                  <a:pt x="999236" y="279018"/>
                </a:lnTo>
                <a:lnTo>
                  <a:pt x="1041126" y="293381"/>
                </a:lnTo>
                <a:lnTo>
                  <a:pt x="1085901" y="306117"/>
                </a:lnTo>
                <a:lnTo>
                  <a:pt x="1133570" y="317230"/>
                </a:lnTo>
                <a:lnTo>
                  <a:pt x="1184138" y="326723"/>
                </a:lnTo>
                <a:lnTo>
                  <a:pt x="1237613" y="334602"/>
                </a:lnTo>
                <a:lnTo>
                  <a:pt x="1294002" y="340867"/>
                </a:lnTo>
                <a:lnTo>
                  <a:pt x="1302144" y="321222"/>
                </a:lnTo>
                <a:lnTo>
                  <a:pt x="1311322" y="300386"/>
                </a:lnTo>
                <a:lnTo>
                  <a:pt x="1321219" y="279018"/>
                </a:lnTo>
                <a:close/>
              </a:path>
              <a:path w="2705734" h="669289">
                <a:moveTo>
                  <a:pt x="860678" y="635"/>
                </a:moveTo>
                <a:lnTo>
                  <a:pt x="827501" y="40474"/>
                </a:lnTo>
                <a:lnTo>
                  <a:pt x="791824" y="77399"/>
                </a:lnTo>
                <a:lnTo>
                  <a:pt x="753648" y="111423"/>
                </a:lnTo>
                <a:lnTo>
                  <a:pt x="712972" y="142558"/>
                </a:lnTo>
                <a:lnTo>
                  <a:pt x="669798" y="170814"/>
                </a:lnTo>
                <a:lnTo>
                  <a:pt x="688012" y="188059"/>
                </a:lnTo>
                <a:lnTo>
                  <a:pt x="703786" y="203612"/>
                </a:lnTo>
                <a:lnTo>
                  <a:pt x="717107" y="217499"/>
                </a:lnTo>
                <a:lnTo>
                  <a:pt x="727963" y="229742"/>
                </a:lnTo>
                <a:lnTo>
                  <a:pt x="750683" y="215360"/>
                </a:lnTo>
                <a:lnTo>
                  <a:pt x="772937" y="200024"/>
                </a:lnTo>
                <a:lnTo>
                  <a:pt x="794740" y="183737"/>
                </a:lnTo>
                <a:lnTo>
                  <a:pt x="816101" y="166496"/>
                </a:lnTo>
                <a:lnTo>
                  <a:pt x="942998" y="166496"/>
                </a:lnTo>
                <a:lnTo>
                  <a:pt x="936259" y="162782"/>
                </a:lnTo>
                <a:lnTo>
                  <a:pt x="908532" y="144188"/>
                </a:lnTo>
                <a:lnTo>
                  <a:pt x="883792" y="123951"/>
                </a:lnTo>
                <a:lnTo>
                  <a:pt x="1263715" y="123951"/>
                </a:lnTo>
                <a:lnTo>
                  <a:pt x="1264539" y="123189"/>
                </a:lnTo>
                <a:lnTo>
                  <a:pt x="1264539" y="54228"/>
                </a:lnTo>
                <a:lnTo>
                  <a:pt x="924305" y="54228"/>
                </a:lnTo>
                <a:lnTo>
                  <a:pt x="932451" y="43773"/>
                </a:lnTo>
                <a:lnTo>
                  <a:pt x="940514" y="33162"/>
                </a:lnTo>
                <a:lnTo>
                  <a:pt x="948505" y="22385"/>
                </a:lnTo>
                <a:lnTo>
                  <a:pt x="956437" y="11429"/>
                </a:lnTo>
                <a:lnTo>
                  <a:pt x="860678" y="635"/>
                </a:lnTo>
                <a:close/>
              </a:path>
              <a:path w="2705734" h="669289">
                <a:moveTo>
                  <a:pt x="1263715" y="123951"/>
                </a:moveTo>
                <a:lnTo>
                  <a:pt x="1131824" y="123951"/>
                </a:lnTo>
                <a:lnTo>
                  <a:pt x="1104681" y="143313"/>
                </a:lnTo>
                <a:lnTo>
                  <a:pt x="1073753" y="161591"/>
                </a:lnTo>
                <a:lnTo>
                  <a:pt x="1039062" y="178798"/>
                </a:lnTo>
                <a:lnTo>
                  <a:pt x="1000633" y="194944"/>
                </a:lnTo>
                <a:lnTo>
                  <a:pt x="1174428" y="194944"/>
                </a:lnTo>
                <a:lnTo>
                  <a:pt x="1197729" y="179708"/>
                </a:lnTo>
                <a:lnTo>
                  <a:pt x="1233058" y="152334"/>
                </a:lnTo>
                <a:lnTo>
                  <a:pt x="1263715" y="123951"/>
                </a:lnTo>
                <a:close/>
              </a:path>
              <a:path w="2705734" h="669289">
                <a:moveTo>
                  <a:pt x="2466593" y="194944"/>
                </a:moveTo>
                <a:lnTo>
                  <a:pt x="2215515" y="194944"/>
                </a:lnTo>
                <a:lnTo>
                  <a:pt x="2219035" y="201539"/>
                </a:lnTo>
                <a:lnTo>
                  <a:pt x="2222341" y="207978"/>
                </a:lnTo>
                <a:lnTo>
                  <a:pt x="2225409" y="214250"/>
                </a:lnTo>
                <a:lnTo>
                  <a:pt x="2228215" y="220344"/>
                </a:lnTo>
                <a:lnTo>
                  <a:pt x="2228215" y="332866"/>
                </a:lnTo>
                <a:lnTo>
                  <a:pt x="2226904" y="403150"/>
                </a:lnTo>
                <a:lnTo>
                  <a:pt x="2222972" y="465095"/>
                </a:lnTo>
                <a:lnTo>
                  <a:pt x="2216419" y="518682"/>
                </a:lnTo>
                <a:lnTo>
                  <a:pt x="2207244" y="563893"/>
                </a:lnTo>
                <a:lnTo>
                  <a:pt x="2195448" y="600709"/>
                </a:lnTo>
                <a:lnTo>
                  <a:pt x="2210071" y="617565"/>
                </a:lnTo>
                <a:lnTo>
                  <a:pt x="2223849" y="634587"/>
                </a:lnTo>
                <a:lnTo>
                  <a:pt x="2236793" y="651752"/>
                </a:lnTo>
                <a:lnTo>
                  <a:pt x="2248916" y="669035"/>
                </a:lnTo>
                <a:lnTo>
                  <a:pt x="2260659" y="636006"/>
                </a:lnTo>
                <a:lnTo>
                  <a:pt x="2270378" y="595201"/>
                </a:lnTo>
                <a:lnTo>
                  <a:pt x="2278098" y="546609"/>
                </a:lnTo>
                <a:lnTo>
                  <a:pt x="2283841" y="490219"/>
                </a:lnTo>
                <a:lnTo>
                  <a:pt x="2466593" y="490219"/>
                </a:lnTo>
                <a:lnTo>
                  <a:pt x="2466593" y="434720"/>
                </a:lnTo>
                <a:lnTo>
                  <a:pt x="2510298" y="434720"/>
                </a:lnTo>
                <a:lnTo>
                  <a:pt x="2512744" y="427354"/>
                </a:lnTo>
                <a:lnTo>
                  <a:pt x="2287142" y="427354"/>
                </a:lnTo>
                <a:lnTo>
                  <a:pt x="2287834" y="410315"/>
                </a:lnTo>
                <a:lnTo>
                  <a:pt x="2288301" y="396859"/>
                </a:lnTo>
                <a:lnTo>
                  <a:pt x="2288768" y="380867"/>
                </a:lnTo>
                <a:lnTo>
                  <a:pt x="2289174" y="364363"/>
                </a:lnTo>
                <a:lnTo>
                  <a:pt x="2466593" y="364363"/>
                </a:lnTo>
                <a:lnTo>
                  <a:pt x="2466593" y="302132"/>
                </a:lnTo>
                <a:lnTo>
                  <a:pt x="2289174" y="302132"/>
                </a:lnTo>
                <a:lnTo>
                  <a:pt x="2289174" y="238505"/>
                </a:lnTo>
                <a:lnTo>
                  <a:pt x="2466593" y="238505"/>
                </a:lnTo>
                <a:lnTo>
                  <a:pt x="2466593" y="229107"/>
                </a:lnTo>
                <a:lnTo>
                  <a:pt x="2538536" y="229107"/>
                </a:lnTo>
                <a:lnTo>
                  <a:pt x="2542260" y="224204"/>
                </a:lnTo>
                <a:lnTo>
                  <a:pt x="2553716" y="206247"/>
                </a:lnTo>
                <a:lnTo>
                  <a:pt x="2676859" y="206247"/>
                </a:lnTo>
                <a:lnTo>
                  <a:pt x="2679293" y="200913"/>
                </a:lnTo>
                <a:lnTo>
                  <a:pt x="2466593" y="200913"/>
                </a:lnTo>
                <a:lnTo>
                  <a:pt x="2466593" y="194944"/>
                </a:lnTo>
                <a:close/>
              </a:path>
              <a:path w="2705734" h="669289">
                <a:moveTo>
                  <a:pt x="2185289" y="4063"/>
                </a:moveTo>
                <a:lnTo>
                  <a:pt x="2111629" y="4063"/>
                </a:lnTo>
                <a:lnTo>
                  <a:pt x="2111629" y="663066"/>
                </a:lnTo>
                <a:lnTo>
                  <a:pt x="2185289" y="663066"/>
                </a:lnTo>
                <a:lnTo>
                  <a:pt x="2185289" y="210311"/>
                </a:lnTo>
                <a:lnTo>
                  <a:pt x="2209422" y="210311"/>
                </a:lnTo>
                <a:lnTo>
                  <a:pt x="2215515" y="194944"/>
                </a:lnTo>
                <a:lnTo>
                  <a:pt x="2466593" y="194944"/>
                </a:lnTo>
                <a:lnTo>
                  <a:pt x="2466593" y="174116"/>
                </a:lnTo>
                <a:lnTo>
                  <a:pt x="2279141" y="174116"/>
                </a:lnTo>
                <a:lnTo>
                  <a:pt x="2287750" y="159531"/>
                </a:lnTo>
                <a:lnTo>
                  <a:pt x="2295874" y="145160"/>
                </a:lnTo>
                <a:lnTo>
                  <a:pt x="2296832" y="143382"/>
                </a:lnTo>
                <a:lnTo>
                  <a:pt x="2218816" y="143382"/>
                </a:lnTo>
                <a:lnTo>
                  <a:pt x="2202719" y="135477"/>
                </a:lnTo>
                <a:lnTo>
                  <a:pt x="2185289" y="126618"/>
                </a:lnTo>
                <a:lnTo>
                  <a:pt x="2185289" y="4063"/>
                </a:lnTo>
                <a:close/>
              </a:path>
              <a:path w="2705734" h="669289">
                <a:moveTo>
                  <a:pt x="2639441" y="535177"/>
                </a:moveTo>
                <a:lnTo>
                  <a:pt x="2567813" y="535177"/>
                </a:lnTo>
                <a:lnTo>
                  <a:pt x="2567813" y="661669"/>
                </a:lnTo>
                <a:lnTo>
                  <a:pt x="2639441" y="661669"/>
                </a:lnTo>
                <a:lnTo>
                  <a:pt x="2639441" y="535177"/>
                </a:lnTo>
                <a:close/>
              </a:path>
              <a:path w="2705734" h="669289">
                <a:moveTo>
                  <a:pt x="2373503" y="490219"/>
                </a:moveTo>
                <a:lnTo>
                  <a:pt x="2318639" y="490219"/>
                </a:lnTo>
                <a:lnTo>
                  <a:pt x="2318639" y="615441"/>
                </a:lnTo>
                <a:lnTo>
                  <a:pt x="2353437" y="615441"/>
                </a:lnTo>
                <a:lnTo>
                  <a:pt x="2355131" y="624871"/>
                </a:lnTo>
                <a:lnTo>
                  <a:pt x="2356802" y="635063"/>
                </a:lnTo>
                <a:lnTo>
                  <a:pt x="2358473" y="646017"/>
                </a:lnTo>
                <a:lnTo>
                  <a:pt x="2360167" y="657732"/>
                </a:lnTo>
                <a:lnTo>
                  <a:pt x="2379235" y="657518"/>
                </a:lnTo>
                <a:lnTo>
                  <a:pt x="2420366" y="654303"/>
                </a:lnTo>
                <a:lnTo>
                  <a:pt x="2455052" y="632777"/>
                </a:lnTo>
                <a:lnTo>
                  <a:pt x="2466207" y="584072"/>
                </a:lnTo>
                <a:lnTo>
                  <a:pt x="2373503" y="584072"/>
                </a:lnTo>
                <a:lnTo>
                  <a:pt x="2373503" y="490219"/>
                </a:lnTo>
                <a:close/>
              </a:path>
              <a:path w="2705734" h="669289">
                <a:moveTo>
                  <a:pt x="2466593" y="490219"/>
                </a:moveTo>
                <a:lnTo>
                  <a:pt x="2407031" y="490219"/>
                </a:lnTo>
                <a:lnTo>
                  <a:pt x="2407031" y="557910"/>
                </a:lnTo>
                <a:lnTo>
                  <a:pt x="2405862" y="568791"/>
                </a:lnTo>
                <a:lnTo>
                  <a:pt x="2379853" y="584072"/>
                </a:lnTo>
                <a:lnTo>
                  <a:pt x="2466207" y="584072"/>
                </a:lnTo>
                <a:lnTo>
                  <a:pt x="2466593" y="580008"/>
                </a:lnTo>
                <a:lnTo>
                  <a:pt x="2466593" y="490219"/>
                </a:lnTo>
                <a:close/>
              </a:path>
              <a:path w="2705734" h="669289">
                <a:moveTo>
                  <a:pt x="2705735" y="461517"/>
                </a:moveTo>
                <a:lnTo>
                  <a:pt x="2481325" y="461517"/>
                </a:lnTo>
                <a:lnTo>
                  <a:pt x="2481325" y="535177"/>
                </a:lnTo>
                <a:lnTo>
                  <a:pt x="2705735" y="535177"/>
                </a:lnTo>
                <a:lnTo>
                  <a:pt x="2705735" y="461517"/>
                </a:lnTo>
                <a:close/>
              </a:path>
              <a:path w="2705734" h="669289">
                <a:moveTo>
                  <a:pt x="2639441" y="393191"/>
                </a:moveTo>
                <a:lnTo>
                  <a:pt x="2567813" y="393191"/>
                </a:lnTo>
                <a:lnTo>
                  <a:pt x="2567813" y="461517"/>
                </a:lnTo>
                <a:lnTo>
                  <a:pt x="2639441" y="461517"/>
                </a:lnTo>
                <a:lnTo>
                  <a:pt x="2639441" y="393191"/>
                </a:lnTo>
                <a:close/>
              </a:path>
              <a:path w="2705734" h="669289">
                <a:moveTo>
                  <a:pt x="2510298" y="434720"/>
                </a:moveTo>
                <a:lnTo>
                  <a:pt x="2466593" y="434720"/>
                </a:lnTo>
                <a:lnTo>
                  <a:pt x="2476263" y="437907"/>
                </a:lnTo>
                <a:lnTo>
                  <a:pt x="2485850" y="441547"/>
                </a:lnTo>
                <a:lnTo>
                  <a:pt x="2495365" y="445615"/>
                </a:lnTo>
                <a:lnTo>
                  <a:pt x="2504820" y="450088"/>
                </a:lnTo>
                <a:lnTo>
                  <a:pt x="2508960" y="438751"/>
                </a:lnTo>
                <a:lnTo>
                  <a:pt x="2510298" y="434720"/>
                </a:lnTo>
                <a:close/>
              </a:path>
              <a:path w="2705734" h="669289">
                <a:moveTo>
                  <a:pt x="2373503" y="364363"/>
                </a:moveTo>
                <a:lnTo>
                  <a:pt x="2318639" y="364363"/>
                </a:lnTo>
                <a:lnTo>
                  <a:pt x="2318639" y="427354"/>
                </a:lnTo>
                <a:lnTo>
                  <a:pt x="2373503" y="427354"/>
                </a:lnTo>
                <a:lnTo>
                  <a:pt x="2373503" y="364363"/>
                </a:lnTo>
                <a:close/>
              </a:path>
              <a:path w="2705734" h="669289">
                <a:moveTo>
                  <a:pt x="2466593" y="364363"/>
                </a:moveTo>
                <a:lnTo>
                  <a:pt x="2407031" y="364363"/>
                </a:lnTo>
                <a:lnTo>
                  <a:pt x="2407031" y="427354"/>
                </a:lnTo>
                <a:lnTo>
                  <a:pt x="2512744" y="427354"/>
                </a:lnTo>
                <a:lnTo>
                  <a:pt x="2513361" y="425497"/>
                </a:lnTo>
                <a:lnTo>
                  <a:pt x="2518001" y="410315"/>
                </a:lnTo>
                <a:lnTo>
                  <a:pt x="2520407" y="401827"/>
                </a:lnTo>
                <a:lnTo>
                  <a:pt x="2466593" y="401827"/>
                </a:lnTo>
                <a:lnTo>
                  <a:pt x="2466593" y="364363"/>
                </a:lnTo>
                <a:close/>
              </a:path>
              <a:path w="2705734" h="669289">
                <a:moveTo>
                  <a:pt x="2496819" y="274573"/>
                </a:moveTo>
                <a:lnTo>
                  <a:pt x="2490150" y="308887"/>
                </a:lnTo>
                <a:lnTo>
                  <a:pt x="2482897" y="341534"/>
                </a:lnTo>
                <a:lnTo>
                  <a:pt x="2475049" y="372514"/>
                </a:lnTo>
                <a:lnTo>
                  <a:pt x="2466593" y="401827"/>
                </a:lnTo>
                <a:lnTo>
                  <a:pt x="2520407" y="401827"/>
                </a:lnTo>
                <a:lnTo>
                  <a:pt x="2522855" y="393191"/>
                </a:lnTo>
                <a:lnTo>
                  <a:pt x="2695702" y="393191"/>
                </a:lnTo>
                <a:lnTo>
                  <a:pt x="2695702" y="320166"/>
                </a:lnTo>
                <a:lnTo>
                  <a:pt x="2541650" y="320166"/>
                </a:lnTo>
                <a:lnTo>
                  <a:pt x="2543651" y="311979"/>
                </a:lnTo>
                <a:lnTo>
                  <a:pt x="2545651" y="303434"/>
                </a:lnTo>
                <a:lnTo>
                  <a:pt x="2547651" y="294556"/>
                </a:lnTo>
                <a:lnTo>
                  <a:pt x="2549652" y="285368"/>
                </a:lnTo>
                <a:lnTo>
                  <a:pt x="2496819" y="274573"/>
                </a:lnTo>
                <a:close/>
              </a:path>
              <a:path w="2705734" h="669289">
                <a:moveTo>
                  <a:pt x="2639441" y="268604"/>
                </a:moveTo>
                <a:lnTo>
                  <a:pt x="2567813" y="268604"/>
                </a:lnTo>
                <a:lnTo>
                  <a:pt x="2567813" y="320166"/>
                </a:lnTo>
                <a:lnTo>
                  <a:pt x="2639441" y="320166"/>
                </a:lnTo>
                <a:lnTo>
                  <a:pt x="2639441" y="268604"/>
                </a:lnTo>
                <a:close/>
              </a:path>
              <a:path w="2705734" h="669289">
                <a:moveTo>
                  <a:pt x="2373503" y="238505"/>
                </a:moveTo>
                <a:lnTo>
                  <a:pt x="2318639" y="238505"/>
                </a:lnTo>
                <a:lnTo>
                  <a:pt x="2318639" y="302132"/>
                </a:lnTo>
                <a:lnTo>
                  <a:pt x="2373503" y="302132"/>
                </a:lnTo>
                <a:lnTo>
                  <a:pt x="2373503" y="238505"/>
                </a:lnTo>
                <a:close/>
              </a:path>
              <a:path w="2705734" h="669289">
                <a:moveTo>
                  <a:pt x="2466593" y="238505"/>
                </a:moveTo>
                <a:lnTo>
                  <a:pt x="2407031" y="238505"/>
                </a:lnTo>
                <a:lnTo>
                  <a:pt x="2407031" y="302132"/>
                </a:lnTo>
                <a:lnTo>
                  <a:pt x="2466593" y="302132"/>
                </a:lnTo>
                <a:lnTo>
                  <a:pt x="2466593" y="238505"/>
                </a:lnTo>
                <a:close/>
              </a:path>
              <a:path w="2705734" h="669289">
                <a:moveTo>
                  <a:pt x="2538536" y="229107"/>
                </a:moveTo>
                <a:lnTo>
                  <a:pt x="2466593" y="229107"/>
                </a:lnTo>
                <a:lnTo>
                  <a:pt x="2475216" y="239563"/>
                </a:lnTo>
                <a:lnTo>
                  <a:pt x="2483871" y="250582"/>
                </a:lnTo>
                <a:lnTo>
                  <a:pt x="2491650" y="260951"/>
                </a:lnTo>
                <a:lnTo>
                  <a:pt x="2499487" y="271906"/>
                </a:lnTo>
                <a:lnTo>
                  <a:pt x="2515157" y="257022"/>
                </a:lnTo>
                <a:lnTo>
                  <a:pt x="2529411" y="241125"/>
                </a:lnTo>
                <a:lnTo>
                  <a:pt x="2538536" y="229107"/>
                </a:lnTo>
                <a:close/>
              </a:path>
              <a:path w="2705734" h="669289">
                <a:moveTo>
                  <a:pt x="2676859" y="206247"/>
                </a:moveTo>
                <a:lnTo>
                  <a:pt x="2553716" y="206247"/>
                </a:lnTo>
                <a:lnTo>
                  <a:pt x="2555976" y="217703"/>
                </a:lnTo>
                <a:lnTo>
                  <a:pt x="2558176" y="229219"/>
                </a:lnTo>
                <a:lnTo>
                  <a:pt x="2560362" y="241125"/>
                </a:lnTo>
                <a:lnTo>
                  <a:pt x="2562352" y="252475"/>
                </a:lnTo>
                <a:lnTo>
                  <a:pt x="2607089" y="250582"/>
                </a:lnTo>
                <a:lnTo>
                  <a:pt x="2613279" y="250443"/>
                </a:lnTo>
                <a:lnTo>
                  <a:pt x="2645330" y="243631"/>
                </a:lnTo>
                <a:lnTo>
                  <a:pt x="2668524" y="224520"/>
                </a:lnTo>
                <a:lnTo>
                  <a:pt x="2676859" y="206247"/>
                </a:lnTo>
                <a:close/>
              </a:path>
              <a:path w="2705734" h="669289">
                <a:moveTo>
                  <a:pt x="2209422" y="210311"/>
                </a:moveTo>
                <a:lnTo>
                  <a:pt x="2185289" y="210311"/>
                </a:lnTo>
                <a:lnTo>
                  <a:pt x="2191131" y="214756"/>
                </a:lnTo>
                <a:lnTo>
                  <a:pt x="2197354" y="219201"/>
                </a:lnTo>
                <a:lnTo>
                  <a:pt x="2204085" y="223773"/>
                </a:lnTo>
                <a:lnTo>
                  <a:pt x="2209422" y="210311"/>
                </a:lnTo>
                <a:close/>
              </a:path>
              <a:path w="2705734" h="669289">
                <a:moveTo>
                  <a:pt x="2584449" y="101091"/>
                </a:moveTo>
                <a:lnTo>
                  <a:pt x="2517520" y="101091"/>
                </a:lnTo>
                <a:lnTo>
                  <a:pt x="2511831" y="130690"/>
                </a:lnTo>
                <a:lnTo>
                  <a:pt x="2501439" y="157194"/>
                </a:lnTo>
                <a:lnTo>
                  <a:pt x="2486356" y="180601"/>
                </a:lnTo>
                <a:lnTo>
                  <a:pt x="2466593" y="200913"/>
                </a:lnTo>
                <a:lnTo>
                  <a:pt x="2679293" y="200913"/>
                </a:lnTo>
                <a:lnTo>
                  <a:pt x="2682859" y="193097"/>
                </a:lnTo>
                <a:lnTo>
                  <a:pt x="2684901" y="176783"/>
                </a:lnTo>
                <a:lnTo>
                  <a:pt x="2580766" y="176783"/>
                </a:lnTo>
                <a:lnTo>
                  <a:pt x="2574670" y="176656"/>
                </a:lnTo>
                <a:lnTo>
                  <a:pt x="2569717" y="176148"/>
                </a:lnTo>
                <a:lnTo>
                  <a:pt x="2574930" y="160402"/>
                </a:lnTo>
                <a:lnTo>
                  <a:pt x="2579131" y="142668"/>
                </a:lnTo>
                <a:lnTo>
                  <a:pt x="2582308" y="122910"/>
                </a:lnTo>
                <a:lnTo>
                  <a:pt x="2584449" y="101091"/>
                </a:lnTo>
                <a:close/>
              </a:path>
              <a:path w="2705734" h="669289">
                <a:moveTo>
                  <a:pt x="2693035" y="28193"/>
                </a:moveTo>
                <a:lnTo>
                  <a:pt x="2472055" y="28193"/>
                </a:lnTo>
                <a:lnTo>
                  <a:pt x="2472055" y="101091"/>
                </a:lnTo>
                <a:lnTo>
                  <a:pt x="2622677" y="101091"/>
                </a:lnTo>
                <a:lnTo>
                  <a:pt x="2621407" y="131167"/>
                </a:lnTo>
                <a:lnTo>
                  <a:pt x="2612453" y="169132"/>
                </a:lnTo>
                <a:lnTo>
                  <a:pt x="2587879" y="176783"/>
                </a:lnTo>
                <a:lnTo>
                  <a:pt x="2684901" y="176783"/>
                </a:lnTo>
                <a:lnTo>
                  <a:pt x="2688336" y="149351"/>
                </a:lnTo>
                <a:lnTo>
                  <a:pt x="2691828" y="62817"/>
                </a:lnTo>
                <a:lnTo>
                  <a:pt x="2692729" y="38998"/>
                </a:lnTo>
                <a:lnTo>
                  <a:pt x="2693035" y="28193"/>
                </a:lnTo>
                <a:close/>
              </a:path>
              <a:path w="2705734" h="669289">
                <a:moveTo>
                  <a:pt x="2447270" y="115823"/>
                </a:moveTo>
                <a:lnTo>
                  <a:pt x="2372867" y="115823"/>
                </a:lnTo>
                <a:lnTo>
                  <a:pt x="2344800" y="174116"/>
                </a:lnTo>
                <a:lnTo>
                  <a:pt x="2419095" y="174116"/>
                </a:lnTo>
                <a:lnTo>
                  <a:pt x="2447270" y="115823"/>
                </a:lnTo>
                <a:close/>
              </a:path>
              <a:path w="2705734" h="669289">
                <a:moveTo>
                  <a:pt x="2285111" y="0"/>
                </a:moveTo>
                <a:lnTo>
                  <a:pt x="2269448" y="41102"/>
                </a:lnTo>
                <a:lnTo>
                  <a:pt x="2253154" y="78692"/>
                </a:lnTo>
                <a:lnTo>
                  <a:pt x="2236265" y="112781"/>
                </a:lnTo>
                <a:lnTo>
                  <a:pt x="2218816" y="143382"/>
                </a:lnTo>
                <a:lnTo>
                  <a:pt x="2296832" y="143382"/>
                </a:lnTo>
                <a:lnTo>
                  <a:pt x="2303752" y="130540"/>
                </a:lnTo>
                <a:lnTo>
                  <a:pt x="2311272" y="115823"/>
                </a:lnTo>
                <a:lnTo>
                  <a:pt x="2447270" y="115823"/>
                </a:lnTo>
                <a:lnTo>
                  <a:pt x="2448560" y="113156"/>
                </a:lnTo>
                <a:lnTo>
                  <a:pt x="2448560" y="50291"/>
                </a:lnTo>
                <a:lnTo>
                  <a:pt x="2340737" y="50291"/>
                </a:lnTo>
                <a:lnTo>
                  <a:pt x="2344664" y="40215"/>
                </a:lnTo>
                <a:lnTo>
                  <a:pt x="2348436" y="30162"/>
                </a:lnTo>
                <a:lnTo>
                  <a:pt x="2352041" y="20109"/>
                </a:lnTo>
                <a:lnTo>
                  <a:pt x="2355468" y="10032"/>
                </a:lnTo>
                <a:lnTo>
                  <a:pt x="2285111" y="0"/>
                </a:lnTo>
                <a:close/>
              </a:path>
              <a:path w="2705734" h="669289">
                <a:moveTo>
                  <a:pt x="360299" y="482853"/>
                </a:moveTo>
                <a:lnTo>
                  <a:pt x="269239" y="482853"/>
                </a:lnTo>
                <a:lnTo>
                  <a:pt x="269239" y="665098"/>
                </a:lnTo>
                <a:lnTo>
                  <a:pt x="360299" y="665098"/>
                </a:lnTo>
                <a:lnTo>
                  <a:pt x="360299" y="482853"/>
                </a:lnTo>
                <a:close/>
              </a:path>
              <a:path w="2705734" h="669289">
                <a:moveTo>
                  <a:pt x="415289" y="551814"/>
                </a:moveTo>
                <a:lnTo>
                  <a:pt x="421596" y="572410"/>
                </a:lnTo>
                <a:lnTo>
                  <a:pt x="427164" y="591899"/>
                </a:lnTo>
                <a:lnTo>
                  <a:pt x="431970" y="610268"/>
                </a:lnTo>
                <a:lnTo>
                  <a:pt x="435990" y="627507"/>
                </a:lnTo>
                <a:lnTo>
                  <a:pt x="472136" y="627383"/>
                </a:lnTo>
                <a:lnTo>
                  <a:pt x="521233" y="626328"/>
                </a:lnTo>
                <a:lnTo>
                  <a:pt x="559968" y="617597"/>
                </a:lnTo>
                <a:lnTo>
                  <a:pt x="591565" y="585342"/>
                </a:lnTo>
                <a:lnTo>
                  <a:pt x="598994" y="553846"/>
                </a:lnTo>
                <a:lnTo>
                  <a:pt x="481202" y="553846"/>
                </a:lnTo>
                <a:lnTo>
                  <a:pt x="465296" y="553725"/>
                </a:lnTo>
                <a:lnTo>
                  <a:pt x="449008" y="553354"/>
                </a:lnTo>
                <a:lnTo>
                  <a:pt x="432339" y="552721"/>
                </a:lnTo>
                <a:lnTo>
                  <a:pt x="415289" y="551814"/>
                </a:lnTo>
                <a:close/>
              </a:path>
              <a:path w="2705734" h="669289">
                <a:moveTo>
                  <a:pt x="599439" y="411860"/>
                </a:moveTo>
                <a:lnTo>
                  <a:pt x="36194" y="411860"/>
                </a:lnTo>
                <a:lnTo>
                  <a:pt x="36194" y="625601"/>
                </a:lnTo>
                <a:lnTo>
                  <a:pt x="124587" y="625601"/>
                </a:lnTo>
                <a:lnTo>
                  <a:pt x="124587" y="482853"/>
                </a:lnTo>
                <a:lnTo>
                  <a:pt x="599439" y="482853"/>
                </a:lnTo>
                <a:lnTo>
                  <a:pt x="599439" y="411860"/>
                </a:lnTo>
                <a:close/>
              </a:path>
              <a:path w="2705734" h="669289">
                <a:moveTo>
                  <a:pt x="599439" y="482853"/>
                </a:moveTo>
                <a:lnTo>
                  <a:pt x="511048" y="482853"/>
                </a:lnTo>
                <a:lnTo>
                  <a:pt x="511048" y="518413"/>
                </a:lnTo>
                <a:lnTo>
                  <a:pt x="509188" y="533915"/>
                </a:lnTo>
                <a:lnTo>
                  <a:pt x="503602" y="544988"/>
                </a:lnTo>
                <a:lnTo>
                  <a:pt x="494278" y="551632"/>
                </a:lnTo>
                <a:lnTo>
                  <a:pt x="481202" y="553846"/>
                </a:lnTo>
                <a:lnTo>
                  <a:pt x="598994" y="553846"/>
                </a:lnTo>
                <a:lnTo>
                  <a:pt x="599364" y="544988"/>
                </a:lnTo>
                <a:lnTo>
                  <a:pt x="599439" y="482853"/>
                </a:lnTo>
                <a:close/>
              </a:path>
              <a:path w="2705734" h="669289">
                <a:moveTo>
                  <a:pt x="360299" y="374395"/>
                </a:moveTo>
                <a:lnTo>
                  <a:pt x="269239" y="374395"/>
                </a:lnTo>
                <a:lnTo>
                  <a:pt x="269239" y="411860"/>
                </a:lnTo>
                <a:lnTo>
                  <a:pt x="360299" y="411860"/>
                </a:lnTo>
                <a:lnTo>
                  <a:pt x="360299" y="374395"/>
                </a:lnTo>
                <a:close/>
              </a:path>
              <a:path w="2705734" h="669289">
                <a:moveTo>
                  <a:pt x="524383" y="209676"/>
                </a:moveTo>
                <a:lnTo>
                  <a:pt x="105155" y="209676"/>
                </a:lnTo>
                <a:lnTo>
                  <a:pt x="105155" y="374395"/>
                </a:lnTo>
                <a:lnTo>
                  <a:pt x="524383" y="374395"/>
                </a:lnTo>
                <a:lnTo>
                  <a:pt x="524383" y="312800"/>
                </a:lnTo>
                <a:lnTo>
                  <a:pt x="186943" y="312800"/>
                </a:lnTo>
                <a:lnTo>
                  <a:pt x="186943" y="271271"/>
                </a:lnTo>
                <a:lnTo>
                  <a:pt x="524383" y="271271"/>
                </a:lnTo>
                <a:lnTo>
                  <a:pt x="524383" y="209676"/>
                </a:lnTo>
                <a:close/>
              </a:path>
              <a:path w="2705734" h="669289">
                <a:moveTo>
                  <a:pt x="524383" y="271271"/>
                </a:moveTo>
                <a:lnTo>
                  <a:pt x="442722" y="271271"/>
                </a:lnTo>
                <a:lnTo>
                  <a:pt x="442722" y="312800"/>
                </a:lnTo>
                <a:lnTo>
                  <a:pt x="524383" y="312800"/>
                </a:lnTo>
                <a:lnTo>
                  <a:pt x="524383" y="271271"/>
                </a:lnTo>
                <a:close/>
              </a:path>
              <a:path w="2705734" h="669289">
                <a:moveTo>
                  <a:pt x="629538" y="101853"/>
                </a:moveTo>
                <a:lnTo>
                  <a:pt x="0" y="101853"/>
                </a:lnTo>
                <a:lnTo>
                  <a:pt x="0" y="249808"/>
                </a:lnTo>
                <a:lnTo>
                  <a:pt x="81787" y="249808"/>
                </a:lnTo>
                <a:lnTo>
                  <a:pt x="81787" y="172846"/>
                </a:lnTo>
                <a:lnTo>
                  <a:pt x="629538" y="172846"/>
                </a:lnTo>
                <a:lnTo>
                  <a:pt x="629538" y="101853"/>
                </a:lnTo>
                <a:close/>
              </a:path>
              <a:path w="2705734" h="669289">
                <a:moveTo>
                  <a:pt x="629538" y="172846"/>
                </a:moveTo>
                <a:lnTo>
                  <a:pt x="547877" y="172846"/>
                </a:lnTo>
                <a:lnTo>
                  <a:pt x="547877" y="249808"/>
                </a:lnTo>
                <a:lnTo>
                  <a:pt x="629538" y="249808"/>
                </a:lnTo>
                <a:lnTo>
                  <a:pt x="629538" y="172846"/>
                </a:lnTo>
                <a:close/>
              </a:path>
              <a:path w="2705734" h="669289">
                <a:moveTo>
                  <a:pt x="127253" y="4063"/>
                </a:moveTo>
                <a:lnTo>
                  <a:pt x="70358" y="49529"/>
                </a:lnTo>
                <a:lnTo>
                  <a:pt x="82907" y="62099"/>
                </a:lnTo>
                <a:lnTo>
                  <a:pt x="95408" y="75025"/>
                </a:lnTo>
                <a:lnTo>
                  <a:pt x="107862" y="88284"/>
                </a:lnTo>
                <a:lnTo>
                  <a:pt x="120268" y="101853"/>
                </a:lnTo>
                <a:lnTo>
                  <a:pt x="180212" y="101853"/>
                </a:lnTo>
                <a:lnTo>
                  <a:pt x="207010" y="80390"/>
                </a:lnTo>
                <a:lnTo>
                  <a:pt x="187172" y="60321"/>
                </a:lnTo>
                <a:lnTo>
                  <a:pt x="167274" y="40894"/>
                </a:lnTo>
                <a:lnTo>
                  <a:pt x="147306" y="22133"/>
                </a:lnTo>
                <a:lnTo>
                  <a:pt x="127253" y="4063"/>
                </a:lnTo>
                <a:close/>
              </a:path>
              <a:path w="2705734" h="669289">
                <a:moveTo>
                  <a:pt x="358393" y="5333"/>
                </a:moveTo>
                <a:lnTo>
                  <a:pt x="269875" y="5333"/>
                </a:lnTo>
                <a:lnTo>
                  <a:pt x="269875" y="101853"/>
                </a:lnTo>
                <a:lnTo>
                  <a:pt x="358393" y="101853"/>
                </a:lnTo>
                <a:lnTo>
                  <a:pt x="358393" y="5333"/>
                </a:lnTo>
                <a:close/>
              </a:path>
              <a:path w="2705734" h="669289">
                <a:moveTo>
                  <a:pt x="498983" y="4063"/>
                </a:moveTo>
                <a:lnTo>
                  <a:pt x="479004" y="24376"/>
                </a:lnTo>
                <a:lnTo>
                  <a:pt x="458501" y="44545"/>
                </a:lnTo>
                <a:lnTo>
                  <a:pt x="437475" y="64571"/>
                </a:lnTo>
                <a:lnTo>
                  <a:pt x="415925" y="84454"/>
                </a:lnTo>
                <a:lnTo>
                  <a:pt x="436372" y="101853"/>
                </a:lnTo>
                <a:lnTo>
                  <a:pt x="505713" y="101853"/>
                </a:lnTo>
                <a:lnTo>
                  <a:pt x="520783" y="88284"/>
                </a:lnTo>
                <a:lnTo>
                  <a:pt x="535305" y="75025"/>
                </a:lnTo>
                <a:lnTo>
                  <a:pt x="549255" y="62099"/>
                </a:lnTo>
                <a:lnTo>
                  <a:pt x="562610" y="49529"/>
                </a:lnTo>
                <a:lnTo>
                  <a:pt x="498983" y="4063"/>
                </a:lnTo>
                <a:close/>
              </a:path>
              <a:path w="2705734" h="669289">
                <a:moveTo>
                  <a:pt x="2056764" y="130682"/>
                </a:moveTo>
                <a:lnTo>
                  <a:pt x="2052290" y="177899"/>
                </a:lnTo>
                <a:lnTo>
                  <a:pt x="2046874" y="226568"/>
                </a:lnTo>
                <a:lnTo>
                  <a:pt x="2040530" y="276665"/>
                </a:lnTo>
                <a:lnTo>
                  <a:pt x="2033269" y="328167"/>
                </a:lnTo>
                <a:lnTo>
                  <a:pt x="2046364" y="330836"/>
                </a:lnTo>
                <a:lnTo>
                  <a:pt x="2058781" y="333517"/>
                </a:lnTo>
                <a:lnTo>
                  <a:pt x="2070506" y="336222"/>
                </a:lnTo>
                <a:lnTo>
                  <a:pt x="2081530" y="338963"/>
                </a:lnTo>
                <a:lnTo>
                  <a:pt x="2086909" y="282553"/>
                </a:lnTo>
                <a:lnTo>
                  <a:pt x="2091610" y="229917"/>
                </a:lnTo>
                <a:lnTo>
                  <a:pt x="2095621" y="181068"/>
                </a:lnTo>
                <a:lnTo>
                  <a:pt x="2098929" y="136016"/>
                </a:lnTo>
                <a:lnTo>
                  <a:pt x="2056764" y="130682"/>
                </a:lnTo>
                <a:close/>
              </a:path>
              <a:path w="2705734" h="669289">
                <a:moveTo>
                  <a:pt x="1736598" y="344296"/>
                </a:moveTo>
                <a:lnTo>
                  <a:pt x="1635505" y="344296"/>
                </a:lnTo>
                <a:lnTo>
                  <a:pt x="1635505" y="665098"/>
                </a:lnTo>
                <a:lnTo>
                  <a:pt x="1736598" y="665098"/>
                </a:lnTo>
                <a:lnTo>
                  <a:pt x="1736598" y="344296"/>
                </a:lnTo>
                <a:close/>
              </a:path>
              <a:path w="2705734" h="669289">
                <a:moveTo>
                  <a:pt x="1757044" y="136651"/>
                </a:moveTo>
                <a:lnTo>
                  <a:pt x="1644268" y="136651"/>
                </a:lnTo>
                <a:lnTo>
                  <a:pt x="1624898" y="175664"/>
                </a:lnTo>
                <a:lnTo>
                  <a:pt x="1602262" y="213706"/>
                </a:lnTo>
                <a:lnTo>
                  <a:pt x="1576356" y="250777"/>
                </a:lnTo>
                <a:lnTo>
                  <a:pt x="1547181" y="286877"/>
                </a:lnTo>
                <a:lnTo>
                  <a:pt x="1514732" y="322003"/>
                </a:lnTo>
                <a:lnTo>
                  <a:pt x="1479009" y="356155"/>
                </a:lnTo>
                <a:lnTo>
                  <a:pt x="1440008" y="389331"/>
                </a:lnTo>
                <a:lnTo>
                  <a:pt x="1397729" y="421531"/>
                </a:lnTo>
                <a:lnTo>
                  <a:pt x="1352168" y="452754"/>
                </a:lnTo>
                <a:lnTo>
                  <a:pt x="1374024" y="479853"/>
                </a:lnTo>
                <a:lnTo>
                  <a:pt x="1392713" y="503618"/>
                </a:lnTo>
                <a:lnTo>
                  <a:pt x="1408211" y="524049"/>
                </a:lnTo>
                <a:lnTo>
                  <a:pt x="1420494" y="541146"/>
                </a:lnTo>
                <a:lnTo>
                  <a:pt x="1462183" y="510858"/>
                </a:lnTo>
                <a:lnTo>
                  <a:pt x="1501525" y="479556"/>
                </a:lnTo>
                <a:lnTo>
                  <a:pt x="1538525" y="447246"/>
                </a:lnTo>
                <a:lnTo>
                  <a:pt x="1573186" y="413930"/>
                </a:lnTo>
                <a:lnTo>
                  <a:pt x="1605512" y="379612"/>
                </a:lnTo>
                <a:lnTo>
                  <a:pt x="1635505" y="344296"/>
                </a:lnTo>
                <a:lnTo>
                  <a:pt x="1736598" y="344296"/>
                </a:lnTo>
                <a:lnTo>
                  <a:pt x="1736598" y="325500"/>
                </a:lnTo>
                <a:lnTo>
                  <a:pt x="1876781" y="325500"/>
                </a:lnTo>
                <a:lnTo>
                  <a:pt x="1873835" y="322833"/>
                </a:lnTo>
                <a:lnTo>
                  <a:pt x="1736598" y="322833"/>
                </a:lnTo>
                <a:lnTo>
                  <a:pt x="1736598" y="244474"/>
                </a:lnTo>
                <a:lnTo>
                  <a:pt x="1704466" y="244474"/>
                </a:lnTo>
                <a:lnTo>
                  <a:pt x="1719183" y="218305"/>
                </a:lnTo>
                <a:lnTo>
                  <a:pt x="1732851" y="191611"/>
                </a:lnTo>
                <a:lnTo>
                  <a:pt x="1745472" y="164393"/>
                </a:lnTo>
                <a:lnTo>
                  <a:pt x="1757044" y="136651"/>
                </a:lnTo>
                <a:close/>
              </a:path>
              <a:path w="2705734" h="669289">
                <a:moveTo>
                  <a:pt x="1876781" y="325500"/>
                </a:moveTo>
                <a:lnTo>
                  <a:pt x="1736598" y="325500"/>
                </a:lnTo>
                <a:lnTo>
                  <a:pt x="1776114" y="362014"/>
                </a:lnTo>
                <a:lnTo>
                  <a:pt x="1813635" y="397895"/>
                </a:lnTo>
                <a:lnTo>
                  <a:pt x="1849151" y="433149"/>
                </a:lnTo>
                <a:lnTo>
                  <a:pt x="1882657" y="467778"/>
                </a:lnTo>
                <a:lnTo>
                  <a:pt x="1914145" y="501786"/>
                </a:lnTo>
                <a:lnTo>
                  <a:pt x="1943608" y="535177"/>
                </a:lnTo>
                <a:lnTo>
                  <a:pt x="2021966" y="458088"/>
                </a:lnTo>
                <a:lnTo>
                  <a:pt x="1876781" y="325500"/>
                </a:lnTo>
                <a:close/>
              </a:path>
              <a:path w="2705734" h="669289">
                <a:moveTo>
                  <a:pt x="1803653" y="259841"/>
                </a:moveTo>
                <a:lnTo>
                  <a:pt x="1736598" y="322833"/>
                </a:lnTo>
                <a:lnTo>
                  <a:pt x="1873835" y="322833"/>
                </a:lnTo>
                <a:lnTo>
                  <a:pt x="1803653" y="259841"/>
                </a:lnTo>
                <a:close/>
              </a:path>
              <a:path w="2705734" h="669289">
                <a:moveTo>
                  <a:pt x="1995169" y="45592"/>
                </a:moveTo>
                <a:lnTo>
                  <a:pt x="1380363" y="45592"/>
                </a:lnTo>
                <a:lnTo>
                  <a:pt x="1380363" y="136651"/>
                </a:lnTo>
                <a:lnTo>
                  <a:pt x="1995169" y="136651"/>
                </a:lnTo>
                <a:lnTo>
                  <a:pt x="1995169" y="45592"/>
                </a:lnTo>
                <a:close/>
              </a:path>
            </a:pathLst>
          </a:custGeom>
          <a:solidFill>
            <a:srgbClr val="FFFFFF"/>
          </a:solidFill>
          <a:ln w="9525">
            <a:noFill/>
          </a:ln>
        </p:spPr>
        <p:txBody>
          <a:bodyPr/>
          <a:lstStyle/>
          <a:p>
            <a:endParaRPr lang="zh-CN" altLang="en-US" dirty="0">
              <a:latin typeface="Arial" panose="020B0604020202020204" pitchFamily="34" charset="0"/>
            </a:endParaRPr>
          </a:p>
        </p:txBody>
      </p:sp>
      <p:sp>
        <p:nvSpPr>
          <p:cNvPr id="11" name="object 26"/>
          <p:cNvSpPr/>
          <p:nvPr/>
        </p:nvSpPr>
        <p:spPr>
          <a:xfrm>
            <a:off x="2786050" y="5072074"/>
            <a:ext cx="6191250" cy="709612"/>
          </a:xfrm>
          <a:prstGeom prst="rect">
            <a:avLst/>
          </a:prstGeom>
          <a:blipFill rotWithShape="1">
            <a:blip r:embed="rId4"/>
            <a:stretch>
              <a:fillRect/>
            </a:stretch>
          </a:blipFill>
          <a:ln w="9525">
            <a:noFill/>
          </a:ln>
        </p:spPr>
        <p:txBody>
          <a:bodyPr lIns="0" tIns="0" rIns="0" bIns="0"/>
          <a:lstStyle/>
          <a:p>
            <a:endParaRPr lang="zh-CN" altLang="zh-CN" dirty="0">
              <a:latin typeface="Arial" panose="020B0604020202020204" pitchFamily="34" charset="0"/>
            </a:endParaRPr>
          </a:p>
        </p:txBody>
      </p:sp>
      <p:sp>
        <p:nvSpPr>
          <p:cNvPr id="14" name="object 5"/>
          <p:cNvSpPr/>
          <p:nvPr/>
        </p:nvSpPr>
        <p:spPr>
          <a:xfrm>
            <a:off x="3929058" y="3786190"/>
            <a:ext cx="1481138" cy="76200"/>
          </a:xfrm>
          <a:custGeom>
            <a:avLst/>
            <a:gdLst>
              <a:gd name="txL" fmla="*/ 0 w 1481454"/>
              <a:gd name="txT" fmla="*/ 0 h 76835"/>
              <a:gd name="txR" fmla="*/ 1481454 w 1481454"/>
              <a:gd name="txB" fmla="*/ 76835 h 76835"/>
            </a:gdLst>
            <a:ahLst/>
            <a:cxnLst>
              <a:cxn ang="0">
                <a:pos x="0" y="0"/>
              </a:cxn>
              <a:cxn ang="0">
                <a:pos x="740663" y="0"/>
              </a:cxn>
              <a:cxn ang="0">
                <a:pos x="740791" y="0"/>
              </a:cxn>
              <a:cxn ang="0">
                <a:pos x="1481455" y="0"/>
              </a:cxn>
              <a:cxn ang="0">
                <a:pos x="1481455" y="76327"/>
              </a:cxn>
              <a:cxn ang="0">
                <a:pos x="740791" y="76327"/>
              </a:cxn>
              <a:cxn ang="0">
                <a:pos x="740663" y="76327"/>
              </a:cxn>
              <a:cxn ang="0">
                <a:pos x="0" y="76327"/>
              </a:cxn>
              <a:cxn ang="0">
                <a:pos x="0" y="0"/>
              </a:cxn>
            </a:cxnLst>
            <a:rect l="txL" t="txT" r="txR" b="txB"/>
            <a:pathLst>
              <a:path w="1481454" h="76835">
                <a:moveTo>
                  <a:pt x="0" y="0"/>
                </a:moveTo>
                <a:lnTo>
                  <a:pt x="740663" y="0"/>
                </a:lnTo>
                <a:lnTo>
                  <a:pt x="740791" y="0"/>
                </a:lnTo>
                <a:lnTo>
                  <a:pt x="1481455" y="0"/>
                </a:lnTo>
                <a:lnTo>
                  <a:pt x="1481455" y="76327"/>
                </a:lnTo>
                <a:lnTo>
                  <a:pt x="740791" y="76327"/>
                </a:lnTo>
                <a:lnTo>
                  <a:pt x="740663" y="76327"/>
                </a:lnTo>
                <a:lnTo>
                  <a:pt x="0" y="76327"/>
                </a:lnTo>
                <a:lnTo>
                  <a:pt x="0" y="0"/>
                </a:lnTo>
                <a:close/>
              </a:path>
            </a:pathLst>
          </a:custGeom>
          <a:noFill/>
          <a:ln w="38100" cap="flat" cmpd="sng">
            <a:solidFill>
              <a:srgbClr val="5DD2F7"/>
            </a:solidFill>
            <a:prstDash val="solid"/>
            <a:round/>
            <a:headEnd type="none" w="med" len="med"/>
            <a:tailEnd type="none" w="med" len="med"/>
          </a:ln>
        </p:spPr>
        <p:txBody>
          <a:bodyPr/>
          <a:lstStyle/>
          <a:p>
            <a:endParaRPr lang="zh-CN" altLang="en-US" dirty="0">
              <a:latin typeface="Arial" panose="020B0604020202020204" pitchFamily="34" charset="0"/>
            </a:endParaRPr>
          </a:p>
        </p:txBody>
      </p:sp>
      <p:sp>
        <p:nvSpPr>
          <p:cNvPr id="16" name="矩形 15"/>
          <p:cNvSpPr/>
          <p:nvPr/>
        </p:nvSpPr>
        <p:spPr>
          <a:xfrm>
            <a:off x="285720" y="142852"/>
            <a:ext cx="5054589" cy="923330"/>
          </a:xfrm>
          <a:prstGeom prst="rect">
            <a:avLst/>
          </a:prstGeom>
          <a:noFill/>
        </p:spPr>
        <p:txBody>
          <a:bodyPr wrap="none" lIns="91440" tIns="45720" rIns="91440" bIns="45720">
            <a:spAutoFit/>
          </a:bodyPr>
          <a:lstStyle/>
          <a:p>
            <a:pPr algn="ctr"/>
            <a:r>
              <a:rPr lang="zh-CN" alt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疫情常态化防控</a:t>
            </a:r>
            <a:endParaRPr lang="zh-CN" alt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9156065" cy="6858000"/>
          </a:xfrm>
          <a:prstGeom prst="rect">
            <a:avLst/>
          </a:prstGeom>
          <a:solidFill>
            <a:srgbClr val="54BD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pPr>
            <a:r>
              <a:rPr lang="en-US" altLang="zh-CN" sz="1500" b="1" dirty="0">
                <a:solidFill>
                  <a:schemeClr val="bg1"/>
                </a:solidFill>
                <a:sym typeface="+mn-ea"/>
              </a:rPr>
              <a:t>           </a:t>
            </a:r>
            <a:endParaRPr lang="en-US" altLang="zh-CN" sz="1500" b="1" dirty="0">
              <a:solidFill>
                <a:schemeClr val="bg1"/>
              </a:solidFill>
              <a:sym typeface="+mn-ea"/>
            </a:endParaRPr>
          </a:p>
          <a:p>
            <a:pPr fontAlgn="auto">
              <a:lnSpc>
                <a:spcPct val="150000"/>
              </a:lnSpc>
            </a:pPr>
            <a:r>
              <a:rPr lang="en-US" altLang="zh-CN" sz="1500" b="1" dirty="0">
                <a:solidFill>
                  <a:schemeClr val="bg1"/>
                </a:solidFill>
                <a:sym typeface="+mn-ea"/>
              </a:rPr>
              <a:t>           </a:t>
            </a:r>
            <a:endParaRPr kumimoji="0" lang="zh-CN" altLang="en-US" sz="15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628650" y="1796627"/>
            <a:ext cx="7886700" cy="3802380"/>
          </a:xfrm>
        </p:spPr>
        <p:txBody>
          <a:bodyPr>
            <a:normAutofit/>
          </a:bodyPr>
          <a:lstStyle/>
          <a:p>
            <a:pPr fontAlgn="auto">
              <a:lnSpc>
                <a:spcPct val="150000"/>
              </a:lnSpc>
            </a:pPr>
            <a:br>
              <a:rPr lang="zh-CN" altLang="en-US" sz="4000" b="1" dirty="0">
                <a:solidFill>
                  <a:schemeClr val="bg1"/>
                </a:solidFill>
                <a:sym typeface="+mn-ea"/>
              </a:rPr>
            </a:br>
            <a:endParaRPr lang="zh-CN" altLang="en-US" sz="4890" b="1" dirty="0">
              <a:solidFill>
                <a:schemeClr val="bg1"/>
              </a:solidFill>
              <a:sym typeface="+mn-ea"/>
            </a:endParaRPr>
          </a:p>
        </p:txBody>
      </p:sp>
      <p:sp>
        <p:nvSpPr>
          <p:cNvPr id="4" name="矩形 3"/>
          <p:cNvSpPr/>
          <p:nvPr/>
        </p:nvSpPr>
        <p:spPr>
          <a:xfrm>
            <a:off x="2000232" y="2714620"/>
            <a:ext cx="435888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感谢您的聆听</a:t>
            </a:r>
            <a:endParaRPr lang="zh-CN" alt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日期占位符 2"/>
          <p:cNvSpPr>
            <a:spLocks noGrp="1"/>
          </p:cNvSpPr>
          <p:nvPr>
            <p:ph type="dt" sz="half" idx="10"/>
          </p:nvPr>
        </p:nvSpPr>
        <p:spPr/>
        <p:txBody>
          <a:bodyPr/>
          <a:p>
            <a:fld id="{530820CF-B880-4189-942D-D702A7CBA730}" type="datetime1">
              <a:rPr lang="zh-CN" altLang="en-US" smtClean="0"/>
            </a:fld>
            <a:endParaRPr lang="zh-CN" altLang="en-US"/>
          </a:p>
        </p:txBody>
      </p:sp>
      <p:sp>
        <p:nvSpPr>
          <p:cNvPr id="6" name="灯片编号占位符 5"/>
          <p:cNvSpPr>
            <a:spLocks noGrp="1"/>
          </p:cNvSpPr>
          <p:nvPr>
            <p:ph type="sldNum" sz="quarter" idx="12"/>
          </p:nvPr>
        </p:nvSpPr>
        <p:spPr/>
        <p:txBody>
          <a:bodyPr/>
          <a:p>
            <a:fld id="{0C913308-F349-4B6D-A68A-DD1791B4A57B}" type="slidenum">
              <a:rPr lang="zh-CN" altLang="en-US" smtClean="0"/>
            </a:fld>
            <a:endParaRPr lang="zh-CN" altLang="en-US"/>
          </a:p>
        </p:txBody>
      </p:sp>
      <p:sp>
        <p:nvSpPr>
          <p:cNvPr id="7" name="页脚占位符 6"/>
          <p:cNvSpPr>
            <a:spLocks noGrp="1"/>
          </p:cNvSpPr>
          <p:nvPr>
            <p:ph type="ftr" sz="quarter" idx="11"/>
          </p:nvPr>
        </p:nvSpPr>
        <p:spPr/>
        <p:txBody>
          <a:bodyPr/>
          <a:p>
            <a:endParaRPr lang="zh-CN" altLang="en-US"/>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7158" y="1071546"/>
            <a:ext cx="8358246" cy="2707472"/>
          </a:xfrm>
          <a:prstGeom prst="rect">
            <a:avLst/>
          </a:prstGeom>
        </p:spPr>
        <p:txBody>
          <a:bodyPr vert="horz" wrap="square" lIns="0" tIns="98425" rIns="0" bIns="0" rtlCol="0">
            <a:spAutoFit/>
          </a:bodyPr>
          <a:lstStyle/>
          <a:p>
            <a:pPr marL="12700">
              <a:lnSpc>
                <a:spcPct val="100000"/>
              </a:lnSpc>
              <a:spcBef>
                <a:spcPts val="775"/>
              </a:spcBef>
            </a:pPr>
            <a:r>
              <a:rPr sz="2000" spc="35" dirty="0" smtClean="0">
                <a:solidFill>
                  <a:srgbClr val="115F7D"/>
                </a:solidFill>
                <a:latin typeface="Arial" panose="020B0604020202020204"/>
                <a:cs typeface="Arial" panose="020B0604020202020204"/>
              </a:rPr>
              <a:t>Ø</a:t>
            </a:r>
            <a:r>
              <a:rPr lang="zh-CN" altLang="en-US" sz="2000" b="1" dirty="0" smtClean="0">
                <a:latin typeface="微软雅黑" panose="020B0503020204020204" pitchFamily="34" charset="-122"/>
                <a:ea typeface="微软雅黑" panose="020B0503020204020204" pitchFamily="34" charset="-122"/>
              </a:rPr>
              <a:t>根据国务院联防联控机制</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关于加强基层医疗卫生机构发热诊室设置的通知</a:t>
            </a:r>
            <a:r>
              <a:rPr lang="en-US" altLang="zh-CN" sz="2000" b="1" dirty="0" smtClean="0">
                <a:latin typeface="微软雅黑" panose="020B0503020204020204" pitchFamily="34" charset="-122"/>
                <a:ea typeface="微软雅黑" panose="020B0503020204020204" pitchFamily="34" charset="-122"/>
              </a:rPr>
              <a:t>》</a:t>
            </a:r>
            <a:endParaRPr lang="zh-CN"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endParaRPr>
          </a:p>
          <a:p>
            <a:pPr marL="12700">
              <a:lnSpc>
                <a:spcPts val="3175"/>
              </a:lnSpc>
            </a:pPr>
            <a:r>
              <a:rPr lang="en-US" sz="2000" spc="35" dirty="0" smtClean="0">
                <a:solidFill>
                  <a:srgbClr val="115F7D"/>
                </a:solidFill>
                <a:latin typeface="Arial" panose="020B0604020202020204"/>
                <a:cs typeface="Arial" panose="020B0604020202020204"/>
              </a:rPr>
              <a:t>Ø </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关于发挥医疗机构哨点作用做好常态化疫情防控工作的通知</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（联防联控机制综发</a:t>
            </a:r>
            <a:r>
              <a:rPr lang="en-US" altLang="zh-CN" sz="2000" dirty="0" smtClean="0">
                <a:latin typeface="微软雅黑" panose="020B0503020204020204" pitchFamily="34" charset="-122"/>
                <a:ea typeface="微软雅黑" panose="020B0503020204020204" pitchFamily="34" charset="-122"/>
              </a:rPr>
              <a:t>〔2020〕186</a:t>
            </a:r>
            <a:r>
              <a:rPr lang="zh-CN" altLang="en-US" sz="2000" dirty="0" smtClean="0">
                <a:latin typeface="微软雅黑" panose="020B0503020204020204" pitchFamily="34" charset="-122"/>
                <a:ea typeface="微软雅黑" panose="020B0503020204020204" pitchFamily="34" charset="-122"/>
              </a:rPr>
              <a:t>号）</a:t>
            </a:r>
            <a:endParaRPr lang="en-US" altLang="zh-CN" sz="2000" dirty="0" smtClean="0">
              <a:latin typeface="微软雅黑" panose="020B0503020204020204" pitchFamily="34" charset="-122"/>
              <a:ea typeface="微软雅黑" panose="020B0503020204020204" pitchFamily="34" charset="-122"/>
            </a:endParaRPr>
          </a:p>
          <a:p>
            <a:pPr marL="12700">
              <a:lnSpc>
                <a:spcPts val="3175"/>
              </a:lnSpc>
            </a:pP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关于疫情常态化防控下规范医疗机构诊疗流程的通知</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（联防联控机制医疗发</a:t>
            </a:r>
            <a:r>
              <a:rPr lang="en-US" altLang="zh-CN" sz="2000" dirty="0" smtClean="0">
                <a:latin typeface="微软雅黑" panose="020B0503020204020204" pitchFamily="34" charset="-122"/>
                <a:ea typeface="微软雅黑" panose="020B0503020204020204" pitchFamily="34" charset="-122"/>
              </a:rPr>
              <a:t>〔2020〕272</a:t>
            </a:r>
            <a:r>
              <a:rPr lang="zh-CN" altLang="en-US" sz="2000" dirty="0" smtClean="0">
                <a:latin typeface="微软雅黑" panose="020B0503020204020204" pitchFamily="34" charset="-122"/>
                <a:ea typeface="微软雅黑" panose="020B0503020204020204" pitchFamily="34" charset="-122"/>
              </a:rPr>
              <a:t>号）</a:t>
            </a:r>
            <a:endParaRPr sz="2000" b="1" u="sng" spc="-5" dirty="0">
              <a:solidFill>
                <a:srgbClr val="0562C1"/>
              </a:solidFill>
              <a:uFill>
                <a:solidFill>
                  <a:srgbClr val="0562C1"/>
                </a:solidFill>
              </a:uFill>
              <a:latin typeface="微软雅黑" panose="020B0503020204020204" pitchFamily="34" charset="-122"/>
              <a:ea typeface="微软雅黑" panose="020B0503020204020204" pitchFamily="34" charset="-122"/>
              <a:cs typeface="微软雅黑" panose="020B0503020204020204" pitchFamily="34" charset="-122"/>
            </a:endParaRPr>
          </a:p>
          <a:p>
            <a:pPr marL="12700">
              <a:lnSpc>
                <a:spcPts val="3175"/>
              </a:lnSpc>
            </a:pPr>
            <a:endParaRPr lang="zh-CN" sz="2000" b="1" u="sng" spc="-5" dirty="0" smtClean="0">
              <a:solidFill>
                <a:srgbClr val="0070C0"/>
              </a:solidFill>
              <a:uFill>
                <a:solidFill>
                  <a:srgbClr val="0562C1"/>
                </a:solidFill>
              </a:uFill>
              <a:latin typeface="宋体" panose="02010600030101010101" pitchFamily="2" charset="-122"/>
              <a:ea typeface="宋体" panose="02010600030101010101" pitchFamily="2" charset="-122"/>
              <a:cs typeface="微软雅黑" panose="020B0503020204020204" pitchFamily="34" charset="-122"/>
            </a:endParaRPr>
          </a:p>
        </p:txBody>
      </p:sp>
      <p:sp>
        <p:nvSpPr>
          <p:cNvPr id="3" name="object 3"/>
          <p:cNvSpPr/>
          <p:nvPr/>
        </p:nvSpPr>
        <p:spPr>
          <a:xfrm>
            <a:off x="2382012" y="141731"/>
            <a:ext cx="795814" cy="364490"/>
          </a:xfrm>
          <a:custGeom>
            <a:avLst/>
            <a:gdLst/>
            <a:ahLst/>
            <a:cxnLst/>
            <a:rect l="l" t="t" r="r" b="b"/>
            <a:pathLst>
              <a:path w="1061085" h="364490">
                <a:moveTo>
                  <a:pt x="1060704" y="364236"/>
                </a:moveTo>
                <a:lnTo>
                  <a:pt x="0" y="364236"/>
                </a:lnTo>
                <a:lnTo>
                  <a:pt x="530351" y="0"/>
                </a:lnTo>
                <a:lnTo>
                  <a:pt x="1060704" y="364236"/>
                </a:lnTo>
                <a:close/>
              </a:path>
            </a:pathLst>
          </a:custGeom>
          <a:solidFill>
            <a:srgbClr val="585858"/>
          </a:solidFill>
        </p:spPr>
        <p:txBody>
          <a:bodyPr wrap="square" lIns="0" tIns="0" rIns="0" bIns="0" rtlCol="0"/>
          <a:lstStyle/>
          <a:p/>
        </p:txBody>
      </p:sp>
      <p:sp>
        <p:nvSpPr>
          <p:cNvPr id="4" name="object 4"/>
          <p:cNvSpPr/>
          <p:nvPr/>
        </p:nvSpPr>
        <p:spPr>
          <a:xfrm>
            <a:off x="66294" y="574548"/>
            <a:ext cx="795814" cy="364490"/>
          </a:xfrm>
          <a:custGeom>
            <a:avLst/>
            <a:gdLst/>
            <a:ahLst/>
            <a:cxnLst/>
            <a:rect l="l" t="t" r="r" b="b"/>
            <a:pathLst>
              <a:path w="1061085" h="364490">
                <a:moveTo>
                  <a:pt x="530352" y="364235"/>
                </a:moveTo>
                <a:lnTo>
                  <a:pt x="0" y="0"/>
                </a:lnTo>
                <a:lnTo>
                  <a:pt x="1060704" y="0"/>
                </a:lnTo>
                <a:lnTo>
                  <a:pt x="530352" y="364235"/>
                </a:lnTo>
                <a:close/>
              </a:path>
            </a:pathLst>
          </a:custGeom>
          <a:solidFill>
            <a:srgbClr val="585858"/>
          </a:solidFill>
        </p:spPr>
        <p:txBody>
          <a:bodyPr wrap="square" lIns="0" tIns="0" rIns="0" bIns="0" rtlCol="0"/>
          <a:lstStyle/>
          <a:p/>
        </p:txBody>
      </p:sp>
      <p:sp>
        <p:nvSpPr>
          <p:cNvPr id="5" name="object 5"/>
          <p:cNvSpPr/>
          <p:nvPr/>
        </p:nvSpPr>
        <p:spPr>
          <a:xfrm>
            <a:off x="0" y="227075"/>
            <a:ext cx="8818245" cy="624840"/>
          </a:xfrm>
          <a:custGeom>
            <a:avLst/>
            <a:gdLst/>
            <a:ahLst/>
            <a:cxnLst/>
            <a:rect l="l" t="t" r="r" b="b"/>
            <a:pathLst>
              <a:path w="11757660" h="624840">
                <a:moveTo>
                  <a:pt x="0" y="0"/>
                </a:moveTo>
                <a:lnTo>
                  <a:pt x="11757660" y="0"/>
                </a:lnTo>
                <a:lnTo>
                  <a:pt x="11757660" y="624840"/>
                </a:lnTo>
                <a:lnTo>
                  <a:pt x="0" y="624840"/>
                </a:lnTo>
                <a:lnTo>
                  <a:pt x="0" y="0"/>
                </a:lnTo>
                <a:close/>
              </a:path>
            </a:pathLst>
          </a:custGeom>
          <a:solidFill>
            <a:srgbClr val="808080"/>
          </a:solidFill>
        </p:spPr>
        <p:txBody>
          <a:bodyPr wrap="square" lIns="0" tIns="0" rIns="0" bIns="0" rtlCol="0"/>
          <a:lstStyle/>
          <a:p/>
        </p:txBody>
      </p:sp>
      <p:sp>
        <p:nvSpPr>
          <p:cNvPr id="6" name="object 6"/>
          <p:cNvSpPr/>
          <p:nvPr/>
        </p:nvSpPr>
        <p:spPr>
          <a:xfrm>
            <a:off x="346330" y="141732"/>
            <a:ext cx="3517106" cy="795655"/>
          </a:xfrm>
          <a:custGeom>
            <a:avLst/>
            <a:gdLst/>
            <a:ahLst/>
            <a:cxnLst/>
            <a:rect l="l" t="t" r="r" b="b"/>
            <a:pathLst>
              <a:path w="4689475" h="795655">
                <a:moveTo>
                  <a:pt x="4305300" y="795528"/>
                </a:moveTo>
                <a:lnTo>
                  <a:pt x="0" y="795528"/>
                </a:lnTo>
                <a:lnTo>
                  <a:pt x="382524" y="0"/>
                </a:lnTo>
                <a:lnTo>
                  <a:pt x="4689348" y="0"/>
                </a:lnTo>
                <a:lnTo>
                  <a:pt x="4305300" y="795528"/>
                </a:lnTo>
                <a:close/>
              </a:path>
            </a:pathLst>
          </a:custGeom>
          <a:solidFill>
            <a:srgbClr val="115F7D"/>
          </a:solidFill>
        </p:spPr>
        <p:txBody>
          <a:bodyPr wrap="square" lIns="0" tIns="0" rIns="0" bIns="0" rtlCol="0"/>
          <a:lstStyle/>
          <a:p/>
        </p:txBody>
      </p:sp>
      <p:sp>
        <p:nvSpPr>
          <p:cNvPr id="7" name="object 7"/>
          <p:cNvSpPr/>
          <p:nvPr/>
        </p:nvSpPr>
        <p:spPr>
          <a:xfrm>
            <a:off x="338194" y="134621"/>
            <a:ext cx="3532823" cy="809625"/>
          </a:xfrm>
          <a:custGeom>
            <a:avLst/>
            <a:gdLst/>
            <a:ahLst/>
            <a:cxnLst/>
            <a:rect l="l" t="t" r="r" b="b"/>
            <a:pathLst>
              <a:path w="4710430" h="809625">
                <a:moveTo>
                  <a:pt x="4319803" y="809066"/>
                </a:moveTo>
                <a:lnTo>
                  <a:pt x="0" y="809066"/>
                </a:lnTo>
                <a:lnTo>
                  <a:pt x="390029" y="0"/>
                </a:lnTo>
                <a:lnTo>
                  <a:pt x="4709833" y="0"/>
                </a:lnTo>
                <a:lnTo>
                  <a:pt x="4708100" y="3594"/>
                </a:lnTo>
                <a:lnTo>
                  <a:pt x="4693996" y="3594"/>
                </a:lnTo>
                <a:lnTo>
                  <a:pt x="4691339" y="9105"/>
                </a:lnTo>
                <a:lnTo>
                  <a:pt x="399732" y="9105"/>
                </a:lnTo>
                <a:lnTo>
                  <a:pt x="394017" y="12699"/>
                </a:lnTo>
                <a:lnTo>
                  <a:pt x="397999" y="12699"/>
                </a:lnTo>
                <a:lnTo>
                  <a:pt x="20213" y="796366"/>
                </a:lnTo>
                <a:lnTo>
                  <a:pt x="10109" y="796366"/>
                </a:lnTo>
                <a:lnTo>
                  <a:pt x="15824" y="805472"/>
                </a:lnTo>
                <a:lnTo>
                  <a:pt x="4321536" y="805472"/>
                </a:lnTo>
                <a:lnTo>
                  <a:pt x="4319803" y="809066"/>
                </a:lnTo>
                <a:close/>
              </a:path>
              <a:path w="4710430" h="809625">
                <a:moveTo>
                  <a:pt x="4310100" y="799960"/>
                </a:moveTo>
                <a:lnTo>
                  <a:pt x="4693996" y="3594"/>
                </a:lnTo>
                <a:lnTo>
                  <a:pt x="4699723" y="12699"/>
                </a:lnTo>
                <a:lnTo>
                  <a:pt x="4703710" y="12699"/>
                </a:lnTo>
                <a:lnTo>
                  <a:pt x="4325925" y="796366"/>
                </a:lnTo>
                <a:lnTo>
                  <a:pt x="4315815" y="796366"/>
                </a:lnTo>
                <a:lnTo>
                  <a:pt x="4310100" y="799960"/>
                </a:lnTo>
                <a:close/>
              </a:path>
              <a:path w="4710430" h="809625">
                <a:moveTo>
                  <a:pt x="4703710" y="12699"/>
                </a:moveTo>
                <a:lnTo>
                  <a:pt x="4699723" y="12699"/>
                </a:lnTo>
                <a:lnTo>
                  <a:pt x="4693996" y="3594"/>
                </a:lnTo>
                <a:lnTo>
                  <a:pt x="4708100" y="3594"/>
                </a:lnTo>
                <a:lnTo>
                  <a:pt x="4703710" y="12699"/>
                </a:lnTo>
                <a:close/>
              </a:path>
              <a:path w="4710430" h="809625">
                <a:moveTo>
                  <a:pt x="397999" y="12699"/>
                </a:moveTo>
                <a:lnTo>
                  <a:pt x="394017" y="12699"/>
                </a:lnTo>
                <a:lnTo>
                  <a:pt x="399732" y="9105"/>
                </a:lnTo>
                <a:lnTo>
                  <a:pt x="397999" y="12699"/>
                </a:lnTo>
                <a:close/>
              </a:path>
              <a:path w="4710430" h="809625">
                <a:moveTo>
                  <a:pt x="4689606" y="12699"/>
                </a:moveTo>
                <a:lnTo>
                  <a:pt x="397999" y="12699"/>
                </a:lnTo>
                <a:lnTo>
                  <a:pt x="399732" y="9105"/>
                </a:lnTo>
                <a:lnTo>
                  <a:pt x="4691339" y="9105"/>
                </a:lnTo>
                <a:lnTo>
                  <a:pt x="4689606" y="12699"/>
                </a:lnTo>
                <a:close/>
              </a:path>
              <a:path w="4710430" h="809625">
                <a:moveTo>
                  <a:pt x="15824" y="805472"/>
                </a:moveTo>
                <a:lnTo>
                  <a:pt x="10109" y="796366"/>
                </a:lnTo>
                <a:lnTo>
                  <a:pt x="20213" y="796366"/>
                </a:lnTo>
                <a:lnTo>
                  <a:pt x="15824" y="805472"/>
                </a:lnTo>
                <a:close/>
              </a:path>
              <a:path w="4710430" h="809625">
                <a:moveTo>
                  <a:pt x="4321536" y="805472"/>
                </a:moveTo>
                <a:lnTo>
                  <a:pt x="15824" y="805472"/>
                </a:lnTo>
                <a:lnTo>
                  <a:pt x="20213" y="796366"/>
                </a:lnTo>
                <a:lnTo>
                  <a:pt x="4311833" y="796366"/>
                </a:lnTo>
                <a:lnTo>
                  <a:pt x="4310100" y="799960"/>
                </a:lnTo>
                <a:lnTo>
                  <a:pt x="4324193" y="799960"/>
                </a:lnTo>
                <a:lnTo>
                  <a:pt x="4321536" y="805472"/>
                </a:lnTo>
                <a:close/>
              </a:path>
              <a:path w="4710430" h="809625">
                <a:moveTo>
                  <a:pt x="4324193" y="799960"/>
                </a:moveTo>
                <a:lnTo>
                  <a:pt x="4310100" y="799960"/>
                </a:lnTo>
                <a:lnTo>
                  <a:pt x="4315815" y="796366"/>
                </a:lnTo>
                <a:lnTo>
                  <a:pt x="4325925" y="796366"/>
                </a:lnTo>
                <a:lnTo>
                  <a:pt x="4324193" y="799960"/>
                </a:lnTo>
                <a:close/>
              </a:path>
            </a:pathLst>
          </a:custGeom>
          <a:solidFill>
            <a:srgbClr val="115F7D"/>
          </a:solidFill>
        </p:spPr>
        <p:txBody>
          <a:bodyPr wrap="square" lIns="0" tIns="0" rIns="0" bIns="0" rtlCol="0"/>
          <a:lstStyle/>
          <a:p/>
        </p:txBody>
      </p:sp>
      <p:sp>
        <p:nvSpPr>
          <p:cNvPr id="8" name="object 8"/>
          <p:cNvSpPr txBox="1">
            <a:spLocks noGrp="1"/>
          </p:cNvSpPr>
          <p:nvPr>
            <p:ph type="title"/>
          </p:nvPr>
        </p:nvSpPr>
        <p:spPr>
          <a:xfrm>
            <a:off x="584358" y="234480"/>
            <a:ext cx="7559542" cy="505908"/>
          </a:xfrm>
          <a:prstGeom prst="rect">
            <a:avLst/>
          </a:prstGeom>
        </p:spPr>
        <p:txBody>
          <a:bodyPr vert="horz" wrap="square" lIns="0" tIns="13335" rIns="0" bIns="0" rtlCol="0">
            <a:spAutoFit/>
          </a:bodyPr>
          <a:lstStyle/>
          <a:p>
            <a:pPr marL="12700">
              <a:lnSpc>
                <a:spcPct val="100000"/>
              </a:lnSpc>
              <a:spcBef>
                <a:spcPts val="105"/>
              </a:spcBef>
            </a:pPr>
            <a:r>
              <a:rPr lang="zh-CN" altLang="en-US" sz="3200" dirty="0" smtClean="0">
                <a:solidFill>
                  <a:srgbClr val="FFFFFF"/>
                </a:solidFill>
                <a:latin typeface="微软雅黑" panose="020B0503020204020204" pitchFamily="34" charset="-122"/>
                <a:ea typeface="微软雅黑" panose="020B0503020204020204" pitchFamily="34" charset="-122"/>
              </a:rPr>
              <a:t>参考</a:t>
            </a:r>
            <a:r>
              <a:rPr sz="3200" dirty="0" smtClean="0">
                <a:solidFill>
                  <a:srgbClr val="FFFFFF"/>
                </a:solidFill>
                <a:latin typeface="微软雅黑" panose="020B0503020204020204" pitchFamily="34" charset="-122"/>
                <a:ea typeface="微软雅黑" panose="020B0503020204020204" pitchFamily="34" charset="-122"/>
              </a:rPr>
              <a:t>相关文件</a:t>
            </a:r>
            <a:endParaRPr sz="3200" dirty="0">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cstate="print"/>
          <a:srcRect t="14537" b="9691"/>
          <a:stretch>
            <a:fillRect/>
          </a:stretch>
        </p:blipFill>
        <p:spPr bwMode="auto">
          <a:xfrm>
            <a:off x="3500430" y="3000372"/>
            <a:ext cx="3095802" cy="3343901"/>
          </a:xfrm>
          <a:prstGeom prst="rect">
            <a:avLst/>
          </a:prstGeom>
          <a:noFill/>
          <a:ln w="9525">
            <a:noFill/>
            <a:miter lim="800000"/>
            <a:headEnd/>
            <a:tailEnd/>
          </a:ln>
          <a:effectLst/>
        </p:spPr>
      </p:pic>
      <p:sp>
        <p:nvSpPr>
          <p:cNvPr id="12" name="矩形 11"/>
          <p:cNvSpPr/>
          <p:nvPr/>
        </p:nvSpPr>
        <p:spPr>
          <a:xfrm>
            <a:off x="785786" y="4000504"/>
            <a:ext cx="2786082" cy="1569660"/>
          </a:xfrm>
          <a:prstGeom prst="rect">
            <a:avLst/>
          </a:prstGeom>
        </p:spPr>
        <p:txBody>
          <a:bodyPr wrap="square">
            <a:spAutoFit/>
          </a:bodyPr>
          <a:lstStyle/>
          <a:p>
            <a:r>
              <a:rPr lang="zh-CN" altLang="en-US" sz="2400" dirty="0" smtClean="0">
                <a:solidFill>
                  <a:srgbClr val="FF0000"/>
                </a:solidFill>
                <a:latin typeface="微软雅黑" panose="020B0503020204020204" pitchFamily="34" charset="-122"/>
                <a:ea typeface="微软雅黑" panose="020B0503020204020204" pitchFamily="34" charset="-122"/>
              </a:rPr>
              <a:t>发热诊室设置原则：</a:t>
            </a:r>
            <a:r>
              <a:rPr lang="zh-CN" altLang="en-US" sz="2400" dirty="0" smtClean="0">
                <a:latin typeface="微软雅黑" panose="020B0503020204020204" pitchFamily="34" charset="-122"/>
                <a:ea typeface="微软雅黑" panose="020B0503020204020204" pitchFamily="34" charset="-122"/>
              </a:rPr>
              <a:t>可设尽设、布局合理、条件合格、工作规范</a:t>
            </a:r>
            <a:endParaRPr lang="zh-CN" altLang="en-US" sz="2400" dirty="0">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2" cstate="print"/>
          <a:srcRect l="7874" t="20997" b="10499"/>
          <a:stretch>
            <a:fillRect/>
          </a:stretch>
        </p:blipFill>
        <p:spPr bwMode="auto">
          <a:xfrm>
            <a:off x="4643438" y="5000636"/>
            <a:ext cx="3054154" cy="170327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l="3937" t="47244" b="10499"/>
          <a:stretch>
            <a:fillRect/>
          </a:stretch>
        </p:blipFill>
        <p:spPr bwMode="auto">
          <a:xfrm>
            <a:off x="5572132" y="5714992"/>
            <a:ext cx="3464573" cy="1143008"/>
          </a:xfrm>
          <a:prstGeom prst="rect">
            <a:avLst/>
          </a:prstGeom>
          <a:noFill/>
          <a:ln w="9525">
            <a:noFill/>
            <a:miter lim="800000"/>
            <a:headEnd/>
            <a:tailEnd/>
          </a:ln>
          <a:effectLst/>
        </p:spPr>
      </p:pic>
      <p:sp>
        <p:nvSpPr>
          <p:cNvPr id="9" name="日期占位符 8"/>
          <p:cNvSpPr>
            <a:spLocks noGrp="1"/>
          </p:cNvSpPr>
          <p:nvPr>
            <p:ph type="dt" sz="half" idx="10"/>
          </p:nvPr>
        </p:nvSpPr>
        <p:spPr/>
        <p:txBody>
          <a:bodyPr/>
          <a:p>
            <a:fld id="{530820CF-B880-4189-942D-D702A7CBA730}" type="datetime1">
              <a:rPr lang="zh-CN" altLang="en-US" smtClean="0"/>
            </a:fld>
            <a:endParaRPr lang="zh-CN" altLang="en-US"/>
          </a:p>
        </p:txBody>
      </p:sp>
      <p:sp>
        <p:nvSpPr>
          <p:cNvPr id="10" name="灯片编号占位符 9"/>
          <p:cNvSpPr>
            <a:spLocks noGrp="1"/>
          </p:cNvSpPr>
          <p:nvPr>
            <p:ph type="sldNum" sz="quarter" idx="12"/>
          </p:nvPr>
        </p:nvSpPr>
        <p:spPr/>
        <p:txBody>
          <a:bodyPr/>
          <a:p>
            <a:fld id="{0C913308-F349-4B6D-A68A-DD1791B4A57B}" type="slidenum">
              <a:rPr lang="zh-CN" altLang="en-US" smtClean="0"/>
            </a:fld>
            <a:endParaRPr lang="zh-CN" altLang="en-US"/>
          </a:p>
        </p:txBody>
      </p:sp>
      <p:sp>
        <p:nvSpPr>
          <p:cNvPr id="11" name="页脚占位符 10"/>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56065" cy="6858000"/>
          </a:xfrm>
          <a:prstGeom prst="rect">
            <a:avLst/>
          </a:prstGeom>
          <a:solidFill>
            <a:srgbClr val="54BD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13316" name="文本框 5"/>
          <p:cNvSpPr txBox="1"/>
          <p:nvPr/>
        </p:nvSpPr>
        <p:spPr>
          <a:xfrm>
            <a:off x="2000233" y="3071810"/>
            <a:ext cx="5000660" cy="1229995"/>
          </a:xfrm>
          <a:prstGeom prst="rect">
            <a:avLst/>
          </a:prstGeom>
          <a:noFill/>
          <a:ln w="9525">
            <a:noFill/>
          </a:ln>
        </p:spPr>
        <p:txBody>
          <a:bodyPr wrap="square">
            <a:spAutoFit/>
          </a:bodyPr>
          <a:lstStyle/>
          <a:p>
            <a:pPr marL="0" lvl="1" indent="-571500" algn="just">
              <a:lnSpc>
                <a:spcPts val="3840"/>
              </a:lnSpc>
              <a:spcBef>
                <a:spcPts val="1200"/>
              </a:spcBef>
              <a:defRPr/>
            </a:pPr>
            <a:r>
              <a:rPr lang="zh-CN" altLang="en-US" sz="3600" b="1" dirty="0" smtClean="0">
                <a:latin typeface="微软雅黑" panose="020B0503020204020204" pitchFamily="34" charset="-122"/>
                <a:ea typeface="微软雅黑" panose="020B0503020204020204" pitchFamily="34" charset="-122"/>
                <a:sym typeface="+mn-ea"/>
              </a:rPr>
              <a:t>常态化疫情防控下</a:t>
            </a:r>
            <a:endParaRPr lang="zh-CN" altLang="en-US" sz="3600" b="1" dirty="0" smtClean="0">
              <a:latin typeface="微软雅黑" panose="020B0503020204020204" pitchFamily="34" charset="-122"/>
              <a:ea typeface="微软雅黑" panose="020B0503020204020204" pitchFamily="34" charset="-122"/>
              <a:sym typeface="+mn-ea"/>
            </a:endParaRPr>
          </a:p>
          <a:p>
            <a:pPr marL="0" lvl="1" indent="-571500" algn="just">
              <a:lnSpc>
                <a:spcPts val="3840"/>
              </a:lnSpc>
              <a:spcBef>
                <a:spcPts val="1200"/>
              </a:spcBef>
              <a:defRPr/>
            </a:pPr>
            <a:r>
              <a:rPr lang="zh-CN" altLang="en-US" sz="3600" b="1" dirty="0" smtClean="0">
                <a:latin typeface="微软雅黑" panose="020B0503020204020204" pitchFamily="34" charset="-122"/>
                <a:ea typeface="微软雅黑" panose="020B0503020204020204" pitchFamily="34" charset="-122"/>
                <a:sym typeface="+mn-ea"/>
              </a:rPr>
              <a:t>                 </a:t>
            </a:r>
            <a:r>
              <a:rPr lang="en-US" altLang="zh-CN" sz="2800" b="1" dirty="0" smtClean="0">
                <a:latin typeface="微软雅黑" panose="020B0503020204020204" pitchFamily="34" charset="-122"/>
                <a:ea typeface="微软雅黑" panose="020B0503020204020204" pitchFamily="34" charset="-122"/>
                <a:sym typeface="+mn-ea"/>
              </a:rPr>
              <a:t>——</a:t>
            </a:r>
            <a:r>
              <a:rPr lang="zh-CN" altLang="en-US" sz="2800" b="1" dirty="0" smtClean="0">
                <a:latin typeface="微软雅黑" panose="020B0503020204020204" pitchFamily="34" charset="-122"/>
                <a:ea typeface="微软雅黑" panose="020B0503020204020204" pitchFamily="34" charset="-122"/>
                <a:sym typeface="+mn-ea"/>
              </a:rPr>
              <a:t>基本要求</a:t>
            </a:r>
            <a:endParaRPr lang="zh-CN" altLang="en-US" sz="2800" b="1" dirty="0" smtClean="0">
              <a:latin typeface="微软雅黑" panose="020B0503020204020204" pitchFamily="34" charset="-122"/>
              <a:ea typeface="微软雅黑" panose="020B0503020204020204" pitchFamily="34" charset="-122"/>
              <a:sym typeface="+mn-ea"/>
            </a:endParaRPr>
          </a:p>
        </p:txBody>
      </p:sp>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4" name="页脚占位符 3"/>
          <p:cNvSpPr>
            <a:spLocks noGrp="1"/>
          </p:cNvSpPr>
          <p:nvPr>
            <p:ph type="ftr" sz="quarter" idx="11"/>
          </p:nvPr>
        </p:nvSpPr>
        <p:spPr/>
        <p:txBody>
          <a:bodyPr/>
          <a:p>
            <a:endParaRPr lang="zh-CN" altLang="en-US"/>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501" y="-25"/>
            <a:ext cx="6477000" cy="1143000"/>
          </a:xfrm>
        </p:spPr>
        <p:txBody>
          <a:bodyPr/>
          <a:lstStyle/>
          <a:p>
            <a:r>
              <a:rPr lang="zh-CN" altLang="en-US" sz="3200" b="1" dirty="0" smtClean="0">
                <a:latin typeface="微软雅黑" panose="020B0503020204020204" pitchFamily="34" charset="-122"/>
                <a:ea typeface="微软雅黑" panose="020B0503020204020204" pitchFamily="34" charset="-122"/>
              </a:rPr>
              <a:t>一、基本要求</a:t>
            </a:r>
            <a:endParaRPr lang="zh-CN" altLang="en-US" sz="3200" b="1"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213995" y="928370"/>
            <a:ext cx="8388350" cy="5248275"/>
          </a:xfrm>
        </p:spPr>
        <p:txBody>
          <a:bodyPr>
            <a:normAutofit fontScale="67500" lnSpcReduction="10000"/>
          </a:bodyPr>
          <a:lstStyle/>
          <a:p>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、制定新冠病毒肺炎感染防控方案及工作流程。</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、医院感染管理组织建设完整，人员设置符合要求。</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、设立隔离观察室，制定转运及安置新冠肺炎疑似</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确诊患者的流程。</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 4</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、医疗机构疫情防控小组对全体人员的感染防控知识培训学习及防控措施落实进行督导（</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医疗机构应组织全部在岗人员参加新冠肺炎防控知识网上培训。）</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 5</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、医疗机构应根据本岗位特点及风险配备相应防护用品，根据本机构的情况在高危区域设备检查点，设立感控督导员，以监督、指导和帮助工作人员穿脱防护用品。</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6</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、科室督导员是否督查本科室防控制度落实情况，定期上报院感科。</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7</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、按时上报常规医院感染管理监测评估指标上报数据完整。</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endParaRPr>
          </a:p>
          <a:p>
            <a:pPr>
              <a:buNone/>
            </a:pPr>
            <a:endParaRPr lang="zh-CN" altLang="en-US" dirty="0" smtClean="0"/>
          </a:p>
          <a:p>
            <a:endParaRPr lang="zh-CN" altLang="en-US" dirty="0"/>
          </a:p>
        </p:txBody>
      </p:sp>
      <p:sp>
        <p:nvSpPr>
          <p:cNvPr id="4" name="日期占位符 3"/>
          <p:cNvSpPr>
            <a:spLocks noGrp="1"/>
          </p:cNvSpPr>
          <p:nvPr>
            <p:ph type="dt" sz="half" idx="10"/>
          </p:nvPr>
        </p:nvSpPr>
        <p:spPr/>
        <p:txBody>
          <a:bodyPr/>
          <a:p>
            <a:fld id="{530820CF-B880-4189-942D-D702A7CBA730}" type="datetime1">
              <a:rPr lang="zh-CN" altLang="en-US" smtClean="0"/>
            </a:fld>
            <a:endParaRPr lang="zh-CN" altLang="en-US"/>
          </a:p>
        </p:txBody>
      </p:sp>
      <p:sp>
        <p:nvSpPr>
          <p:cNvPr id="5" name="灯片编号占位符 4"/>
          <p:cNvSpPr>
            <a:spLocks noGrp="1"/>
          </p:cNvSpPr>
          <p:nvPr>
            <p:ph type="sldNum" sz="quarter" idx="12"/>
          </p:nvPr>
        </p:nvSpPr>
        <p:spPr/>
        <p:txBody>
          <a:bodyPr/>
          <a:p>
            <a:fld id="{0C913308-F349-4B6D-A68A-DD1791B4A57B}" type="slidenum">
              <a:rPr lang="zh-CN" altLang="en-US" smtClean="0"/>
            </a:fld>
            <a:endParaRPr lang="zh-CN" altLang="en-US"/>
          </a:p>
        </p:txBody>
      </p:sp>
      <p:sp>
        <p:nvSpPr>
          <p:cNvPr id="6" name="页脚占位符 5"/>
          <p:cNvSpPr>
            <a:spLocks noGrp="1"/>
          </p:cNvSpPr>
          <p:nvPr>
            <p:ph type="ftr" sz="quarter" idx="11"/>
          </p:nvPr>
        </p:nvSpPr>
        <p:spPr/>
        <p:txBody>
          <a:bodyPr/>
          <a:p>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完善医院感染管理组织架构</a:t>
            </a:r>
            <a:endParaRPr lang="zh-CN" altLang="en-US" dirty="0"/>
          </a:p>
        </p:txBody>
      </p:sp>
      <p:sp>
        <p:nvSpPr>
          <p:cNvPr id="3" name="内容占位符 2"/>
          <p:cNvSpPr>
            <a:spLocks noGrp="1"/>
          </p:cNvSpPr>
          <p:nvPr>
            <p:ph idx="1"/>
          </p:nvPr>
        </p:nvSpPr>
        <p:spPr>
          <a:xfrm>
            <a:off x="428596" y="1285860"/>
            <a:ext cx="8229600" cy="4525962"/>
          </a:xfrm>
        </p:spPr>
        <p:txBody>
          <a:bodyPr/>
          <a:lstStyle/>
          <a:p>
            <a:r>
              <a:rPr lang="zh-CN" altLang="en-US" sz="2800" dirty="0" smtClean="0">
                <a:latin typeface="微软雅黑" panose="020B0503020204020204" pitchFamily="34" charset="-122"/>
                <a:ea typeface="微软雅黑" panose="020B0503020204020204" pitchFamily="34" charset="-122"/>
              </a:rPr>
              <a:t>常态化期间：践行人人都是感控实践者，助力推动提高医院感染管理水平。</a:t>
            </a:r>
            <a:endParaRPr lang="zh-CN" altLang="en-US" sz="2800" dirty="0">
              <a:latin typeface="微软雅黑" panose="020B0503020204020204" pitchFamily="34" charset="-122"/>
              <a:ea typeface="微软雅黑" panose="020B0503020204020204" pitchFamily="34" charset="-122"/>
            </a:endParaRPr>
          </a:p>
        </p:txBody>
      </p:sp>
      <p:sp>
        <p:nvSpPr>
          <p:cNvPr id="4" name="梯形 3"/>
          <p:cNvSpPr/>
          <p:nvPr/>
        </p:nvSpPr>
        <p:spPr>
          <a:xfrm>
            <a:off x="3286116" y="2571744"/>
            <a:ext cx="2143140" cy="714380"/>
          </a:xfrm>
          <a:prstGeom prst="trapezoid">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pitchFamily="34" charset="-122"/>
                <a:ea typeface="微软雅黑" panose="020B0503020204020204" pitchFamily="34" charset="-122"/>
              </a:rPr>
              <a:t>院感管理委员会</a:t>
            </a: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5" name="梯形 4"/>
          <p:cNvSpPr/>
          <p:nvPr/>
        </p:nvSpPr>
        <p:spPr>
          <a:xfrm>
            <a:off x="3071802" y="3286124"/>
            <a:ext cx="2571768" cy="857256"/>
          </a:xfrm>
          <a:prstGeom prst="trapezoid">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pitchFamily="34" charset="-122"/>
                <a:ea typeface="微软雅黑" panose="020B0503020204020204" pitchFamily="34" charset="-122"/>
              </a:rPr>
              <a:t>院感科</a:t>
            </a:r>
            <a:endParaRPr lang="zh-CN" altLang="en-US" sz="1600" dirty="0" smtClean="0">
              <a:solidFill>
                <a:schemeClr val="tx1"/>
              </a:solidFill>
              <a:latin typeface="微软雅黑" panose="020B0503020204020204" pitchFamily="34" charset="-122"/>
              <a:ea typeface="微软雅黑" panose="020B0503020204020204" pitchFamily="34" charset="-122"/>
            </a:endParaRPr>
          </a:p>
        </p:txBody>
      </p:sp>
      <p:sp>
        <p:nvSpPr>
          <p:cNvPr id="6" name="梯形 5"/>
          <p:cNvSpPr/>
          <p:nvPr/>
        </p:nvSpPr>
        <p:spPr>
          <a:xfrm>
            <a:off x="2857488" y="4143380"/>
            <a:ext cx="3000396" cy="85725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latin typeface="微软雅黑" panose="020B0503020204020204" pitchFamily="34" charset="-122"/>
                <a:ea typeface="微软雅黑" panose="020B0503020204020204" pitchFamily="34" charset="-122"/>
              </a:rPr>
              <a:t>科室感控管理小组</a:t>
            </a:r>
            <a:endParaRPr lang="zh-CN" altLang="en-US" sz="2400" dirty="0" smtClean="0">
              <a:solidFill>
                <a:schemeClr val="tx1"/>
              </a:solidFill>
              <a:latin typeface="微软雅黑" panose="020B0503020204020204" pitchFamily="34" charset="-122"/>
              <a:ea typeface="微软雅黑" panose="020B0503020204020204" pitchFamily="34" charset="-122"/>
            </a:endParaRPr>
          </a:p>
        </p:txBody>
      </p:sp>
      <p:sp>
        <p:nvSpPr>
          <p:cNvPr id="7" name="梯形 6"/>
          <p:cNvSpPr/>
          <p:nvPr/>
        </p:nvSpPr>
        <p:spPr>
          <a:xfrm>
            <a:off x="2643174" y="4929198"/>
            <a:ext cx="3429024" cy="857256"/>
          </a:xfrm>
          <a:prstGeom prst="trapezoi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latin typeface="微软雅黑" panose="020B0503020204020204" pitchFamily="34" charset="-122"/>
                <a:ea typeface="微软雅黑" panose="020B0503020204020204" pitchFamily="34" charset="-122"/>
              </a:rPr>
              <a:t>感控督导员</a:t>
            </a:r>
            <a:endParaRPr lang="zh-CN" altLang="en-US" sz="2400" dirty="0" smtClean="0">
              <a:solidFill>
                <a:schemeClr val="tx1"/>
              </a:solidFill>
              <a:latin typeface="微软雅黑" panose="020B0503020204020204" pitchFamily="34" charset="-122"/>
              <a:ea typeface="微软雅黑" panose="020B0503020204020204" pitchFamily="34" charset="-122"/>
            </a:endParaRPr>
          </a:p>
        </p:txBody>
      </p:sp>
      <p:sp>
        <p:nvSpPr>
          <p:cNvPr id="8" name="梯形 7"/>
          <p:cNvSpPr/>
          <p:nvPr/>
        </p:nvSpPr>
        <p:spPr>
          <a:xfrm>
            <a:off x="2428860" y="5786454"/>
            <a:ext cx="3857652" cy="85725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latin typeface="微软雅黑" panose="020B0503020204020204" pitchFamily="34" charset="-122"/>
                <a:ea typeface="微软雅黑" panose="020B0503020204020204" pitchFamily="34" charset="-122"/>
              </a:rPr>
              <a:t>人人都是感控实践者</a:t>
            </a:r>
            <a:endParaRPr lang="zh-CN" altLang="en-US" sz="2400"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286500" y="2751455"/>
            <a:ext cx="2310130" cy="1476375"/>
          </a:xfrm>
          <a:prstGeom prst="rect">
            <a:avLst/>
          </a:prstGeom>
          <a:noFill/>
        </p:spPr>
        <p:txBody>
          <a:bodyPr wrap="square" rtlCol="0">
            <a:spAutoFit/>
          </a:bodyPr>
          <a:lstStyle/>
          <a:p>
            <a:r>
              <a:rPr lang="zh-CN" altLang="en-US"/>
              <a:t>备注：</a:t>
            </a:r>
            <a:r>
              <a:rPr lang="en-US" altLang="zh-CN">
                <a:solidFill>
                  <a:srgbClr val="FF0000"/>
                </a:solidFill>
              </a:rPr>
              <a:t>100</a:t>
            </a:r>
            <a:r>
              <a:rPr lang="zh-CN" altLang="en-US">
                <a:solidFill>
                  <a:srgbClr val="FF0000"/>
                </a:solidFill>
              </a:rPr>
              <a:t>张床以下的医疗机构未设院感管理委员会和院感科，只有院感专或兼职人员</a:t>
            </a:r>
            <a:endParaRPr lang="zh-CN" altLang="en-US">
              <a:solidFill>
                <a:srgbClr val="FF0000"/>
              </a:solidFill>
            </a:endParaRPr>
          </a:p>
        </p:txBody>
      </p:sp>
      <p:sp>
        <p:nvSpPr>
          <p:cNvPr id="10" name="右中括号 9"/>
          <p:cNvSpPr/>
          <p:nvPr/>
        </p:nvSpPr>
        <p:spPr>
          <a:xfrm>
            <a:off x="5580380" y="2997200"/>
            <a:ext cx="548005" cy="50419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日期占位符 10"/>
          <p:cNvSpPr>
            <a:spLocks noGrp="1"/>
          </p:cNvSpPr>
          <p:nvPr>
            <p:ph type="dt" sz="half" idx="10"/>
          </p:nvPr>
        </p:nvSpPr>
        <p:spPr/>
        <p:txBody>
          <a:bodyPr/>
          <a:p>
            <a:fld id="{530820CF-B880-4189-942D-D702A7CBA730}" type="datetime1">
              <a:rPr lang="zh-CN" altLang="en-US" smtClean="0"/>
            </a:fld>
            <a:endParaRPr lang="zh-CN" altLang="en-US"/>
          </a:p>
        </p:txBody>
      </p:sp>
      <p:sp>
        <p:nvSpPr>
          <p:cNvPr id="12" name="灯片编号占位符 11"/>
          <p:cNvSpPr>
            <a:spLocks noGrp="1"/>
          </p:cNvSpPr>
          <p:nvPr>
            <p:ph type="sldNum" sz="quarter" idx="12"/>
          </p:nvPr>
        </p:nvSpPr>
        <p:spPr/>
        <p:txBody>
          <a:bodyPr/>
          <a:p>
            <a:fld id="{0C913308-F349-4B6D-A68A-DD1791B4A57B}" type="slidenum">
              <a:rPr lang="zh-CN" altLang="en-US" smtClean="0"/>
            </a:fld>
            <a:endParaRPr lang="zh-CN" altLang="en-US"/>
          </a:p>
        </p:txBody>
      </p:sp>
      <p:sp>
        <p:nvSpPr>
          <p:cNvPr id="13" name="页脚占位符 12"/>
          <p:cNvSpPr>
            <a:spLocks noGrp="1"/>
          </p:cNvSpPr>
          <p:nvPr>
            <p:ph type="ftr" sz="quarter" idx="11"/>
          </p:nvPr>
        </p:nvSpPr>
        <p:spPr/>
        <p:txBody>
          <a:bodyPr/>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千图PPT彼岸天：ID 8661124矩形 3"/>
          <p:cNvSpPr>
            <a:spLocks noGrp="1"/>
          </p:cNvSpPr>
          <p:nvPr>
            <p:ph type="title"/>
            <p:custDataLst>
              <p:tags r:id="rId1"/>
            </p:custDataLst>
          </p:nvPr>
        </p:nvSpPr>
        <p:spPr>
          <a:xfrm>
            <a:off x="0" y="0"/>
            <a:ext cx="9144000" cy="857232"/>
          </a:xfrm>
          <a:prstGeom prst="rect">
            <a:avLst/>
          </a:prstGeom>
          <a:blipFill dpi="0" rotWithShape="1">
            <a:blip r:embed="rId2" cstate="print"/>
            <a:srcRect/>
            <a:stretch>
              <a:fillRect t="-129451" b="-117707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dirty="0"/>
          </a:p>
        </p:txBody>
      </p:sp>
      <p:sp>
        <p:nvSpPr>
          <p:cNvPr id="10" name="矩形 9"/>
          <p:cNvSpPr/>
          <p:nvPr/>
        </p:nvSpPr>
        <p:spPr>
          <a:xfrm>
            <a:off x="0" y="6429397"/>
            <a:ext cx="6929454" cy="714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千图PPT彼岸天：ID 8661124矩形 3"/>
          <p:cNvSpPr>
            <a:spLocks noGrp="1"/>
          </p:cNvSpPr>
          <p:nvPr>
            <p:custDataLst>
              <p:tags r:id="rId3"/>
            </p:custDataLst>
          </p:nvPr>
        </p:nvSpPr>
        <p:spPr>
          <a:xfrm>
            <a:off x="0" y="-635"/>
            <a:ext cx="9013825" cy="857885"/>
          </a:xfrm>
          <a:prstGeom prst="rect">
            <a:avLst/>
          </a:prstGeom>
          <a:blipFill dpi="0" rotWithShape="1">
            <a:blip r:embed="rId2" cstate="print"/>
            <a:srcRect/>
            <a:stretch>
              <a:fillRect t="-129451" b="-117707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lvl1pPr algn="ctr" defTabSz="914400" rtl="0" eaLnBrk="1" latinLnBrk="0" hangingPunct="1">
              <a:spcBef>
                <a:spcPct val="0"/>
              </a:spcBef>
              <a:buNone/>
              <a:defRPr sz="4400" kern="1200">
                <a:solidFill>
                  <a:schemeClr val="lt1"/>
                </a:solidFill>
                <a:latin typeface="+mj-lt"/>
                <a:ea typeface="+mj-ea"/>
                <a:cs typeface="+mj-cs"/>
              </a:defRPr>
            </a:lvl1pPr>
          </a:lstStyle>
          <a:p>
            <a:pPr lvl="0" algn="ctr">
              <a:buClrTx/>
              <a:buSzTx/>
              <a:buFontTx/>
            </a:pPr>
            <a:r>
              <a:rPr lang="zh-CN" altLang="en-US" sz="4000" b="1" dirty="0">
                <a:solidFill>
                  <a:srgbClr val="203653"/>
                </a:solidFill>
                <a:latin typeface="楷体" panose="02010609060101010101" pitchFamily="49" charset="-122"/>
                <a:ea typeface="楷体" panose="02010609060101010101" pitchFamily="49" charset="-122"/>
                <a:sym typeface="+mn-ea"/>
              </a:rPr>
              <a:t>建立感控督导员制度</a:t>
            </a:r>
            <a:endParaRPr lang="zh-CN" altLang="en-US" sz="4000" b="1" dirty="0">
              <a:solidFill>
                <a:srgbClr val="203653"/>
              </a:solidFill>
              <a:latin typeface="楷体" panose="02010609060101010101" pitchFamily="49" charset="-122"/>
              <a:ea typeface="楷体" panose="02010609060101010101" pitchFamily="49" charset="-122"/>
              <a:sym typeface="+mn-ea"/>
            </a:endParaRPr>
          </a:p>
        </p:txBody>
      </p:sp>
      <p:pic>
        <p:nvPicPr>
          <p:cNvPr id="7" name="图片 6"/>
          <p:cNvPicPr>
            <a:picLocks noChangeAspect="1"/>
          </p:cNvPicPr>
          <p:nvPr/>
        </p:nvPicPr>
        <p:blipFill>
          <a:blip r:embed="rId4"/>
          <a:srcRect t="13948" r="3360"/>
          <a:stretch>
            <a:fillRect/>
          </a:stretch>
        </p:blipFill>
        <p:spPr>
          <a:xfrm>
            <a:off x="5014595" y="1478915"/>
            <a:ext cx="3999230" cy="4769485"/>
          </a:xfrm>
          <a:prstGeom prst="rect">
            <a:avLst/>
          </a:prstGeom>
        </p:spPr>
      </p:pic>
      <p:pic>
        <p:nvPicPr>
          <p:cNvPr id="8" name="图片 7"/>
          <p:cNvPicPr>
            <a:picLocks noChangeAspect="1"/>
          </p:cNvPicPr>
          <p:nvPr/>
        </p:nvPicPr>
        <p:blipFill>
          <a:blip r:embed="rId5"/>
          <a:stretch>
            <a:fillRect/>
          </a:stretch>
        </p:blipFill>
        <p:spPr>
          <a:xfrm>
            <a:off x="411480" y="1787525"/>
            <a:ext cx="4377055" cy="3283585"/>
          </a:xfrm>
          <a:prstGeom prst="rect">
            <a:avLst/>
          </a:prstGeom>
        </p:spPr>
      </p:pic>
      <p:sp>
        <p:nvSpPr>
          <p:cNvPr id="2" name="日期占位符 1"/>
          <p:cNvSpPr>
            <a:spLocks noGrp="1"/>
          </p:cNvSpPr>
          <p:nvPr>
            <p:ph type="dt" sz="half" idx="10"/>
          </p:nvPr>
        </p:nvSpPr>
        <p:spPr/>
        <p:txBody>
          <a:bodyPr/>
          <a:p>
            <a:fld id="{530820CF-B880-4189-942D-D702A7CBA730}" type="datetime1">
              <a:rPr lang="zh-CN" altLang="en-US" smtClean="0"/>
            </a:fld>
            <a:endParaRPr lang="zh-CN" altLang="en-US"/>
          </a:p>
        </p:txBody>
      </p:sp>
      <p:sp>
        <p:nvSpPr>
          <p:cNvPr id="3" name="灯片编号占位符 2"/>
          <p:cNvSpPr>
            <a:spLocks noGrp="1"/>
          </p:cNvSpPr>
          <p:nvPr>
            <p:ph type="sldNum" sz="quarter" idx="12"/>
          </p:nvPr>
        </p:nvSpPr>
        <p:spPr/>
        <p:txBody>
          <a:bodyPr/>
          <a:p>
            <a:fld id="{0C913308-F349-4B6D-A68A-DD1791B4A57B}" type="slidenum">
              <a:rPr lang="zh-CN" altLang="en-US" smtClean="0"/>
            </a:fld>
            <a:endParaRPr lang="zh-CN" altLang="en-US"/>
          </a:p>
        </p:txBody>
      </p:sp>
      <p:sp>
        <p:nvSpPr>
          <p:cNvPr id="5" name="页脚占位符 4"/>
          <p:cNvSpPr>
            <a:spLocks noGrp="1"/>
          </p:cNvSpPr>
          <p:nvPr>
            <p:ph type="ftr" sz="quarter" idx="11"/>
          </p:nvPr>
        </p:nvSpPr>
        <p:spPr/>
        <p:txBody>
          <a:bodyPr/>
          <a:p>
            <a:endParaRPr lang="zh-CN" altLang="en-US"/>
          </a:p>
        </p:txBody>
      </p:sp>
    </p:spTree>
  </p:cSld>
  <p:clrMapOvr>
    <a:masterClrMapping/>
  </p:clrMapOvr>
</p:sld>
</file>

<file path=ppt/tags/tag1.xml><?xml version="1.0" encoding="utf-8"?>
<p:tagLst xmlns:p="http://schemas.openxmlformats.org/presentationml/2006/main">
  <p:tag name="KSO_WM_SLIDE_MODEL_TYPE" val="cover"/>
</p:tagLst>
</file>

<file path=ppt/tags/tag2.xml><?xml version="1.0" encoding="utf-8"?>
<p:tagLst xmlns:p="http://schemas.openxmlformats.org/presentationml/2006/main">
  <p:tag name="KSO_WM_SLIDE_MODEL_TYPE" val="cover"/>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6459</Words>
  <Application>WPS 演示</Application>
  <PresentationFormat>全屏显示(4:3)</PresentationFormat>
  <Paragraphs>530</Paragraphs>
  <Slides>45</Slides>
  <Notes>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45</vt:i4>
      </vt:variant>
    </vt:vector>
  </HeadingPairs>
  <TitlesOfParts>
    <vt:vector size="60" baseType="lpstr">
      <vt:lpstr>Arial</vt:lpstr>
      <vt:lpstr>宋体</vt:lpstr>
      <vt:lpstr>Wingdings</vt:lpstr>
      <vt:lpstr>微软雅黑</vt:lpstr>
      <vt:lpstr>Arial</vt:lpstr>
      <vt:lpstr>楷体</vt:lpstr>
      <vt:lpstr>Calibri</vt:lpstr>
      <vt:lpstr>Arial Unicode MS</vt:lpstr>
      <vt:lpstr>Times New Roman</vt:lpstr>
      <vt:lpstr>黑体</vt:lpstr>
      <vt:lpstr>华文行楷</vt:lpstr>
      <vt:lpstr>AGaramond Bold</vt:lpstr>
      <vt:lpstr>Segoe Print</vt:lpstr>
      <vt:lpstr>Verdana</vt:lpstr>
      <vt:lpstr>Office 主题</vt:lpstr>
      <vt:lpstr>PowerPoint 演示文稿</vt:lpstr>
      <vt:lpstr>参考相关文件</vt:lpstr>
      <vt:lpstr>参考相关文件</vt:lpstr>
      <vt:lpstr>根据《新型冠状病毒肺炎防控方案》</vt:lpstr>
      <vt:lpstr>参考相关文件</vt:lpstr>
      <vt:lpstr>PowerPoint 演示文稿</vt:lpstr>
      <vt:lpstr>一、基本要求</vt:lpstr>
      <vt:lpstr>完善医院感染管理组织架构</vt:lpstr>
      <vt:lpstr>PowerPoint 演示文稿</vt:lpstr>
      <vt:lpstr>制定医疗机构内的督查计划</vt:lpstr>
      <vt:lpstr>二、预检分诊的管理要求</vt:lpstr>
      <vt:lpstr>二、预检分诊的管理要求</vt:lpstr>
      <vt:lpstr>三、诊室管理要求</vt:lpstr>
      <vt:lpstr>发热诊室的管理要求</vt:lpstr>
      <vt:lpstr>发热诊室的管理要求</vt:lpstr>
      <vt:lpstr>发热诊室的管理要求</vt:lpstr>
      <vt:lpstr>发热诊室的管理要求</vt:lpstr>
      <vt:lpstr>四、个人防护</vt:lpstr>
      <vt:lpstr>PowerPoint 演示文稿</vt:lpstr>
      <vt:lpstr>PowerPoint 演示文稿</vt:lpstr>
      <vt:lpstr>分级防护——一级防护</vt:lpstr>
      <vt:lpstr>PowerPoint 演示文稿</vt:lpstr>
      <vt:lpstr>分级防护——二级防护</vt:lpstr>
      <vt:lpstr>PowerPoint 演示文稿</vt:lpstr>
      <vt:lpstr>分级防护——三级防护</vt:lpstr>
      <vt:lpstr>PowerPoint 演示文稿</vt:lpstr>
      <vt:lpstr>防护用品穿脱流程</vt:lpstr>
      <vt:lpstr>PowerPoint 演示文稿</vt:lpstr>
      <vt:lpstr>PowerPoint 演示文稿</vt:lpstr>
      <vt:lpstr>PowerPoint 演示文稿</vt:lpstr>
      <vt:lpstr>怎么进行手卫生（洗手与手消的原则）</vt:lpstr>
      <vt:lpstr>什么时候进行手卫生</vt:lpstr>
      <vt:lpstr>PowerPoint 演示文稿</vt:lpstr>
      <vt:lpstr>PowerPoint 演示文稿</vt:lpstr>
      <vt:lpstr>PowerPoint 演示文稿</vt:lpstr>
      <vt:lpstr>呼吸道暴露后处置流程 </vt:lpstr>
      <vt:lpstr>八、清洁与消毒</vt:lpstr>
      <vt:lpstr>PowerPoint 演示文稿</vt:lpstr>
      <vt:lpstr>PowerPoint 演示文稿</vt:lpstr>
      <vt:lpstr>九、医疗废物</vt:lpstr>
      <vt:lpstr>PowerPoint 演示文稿</vt:lpstr>
      <vt:lpstr>十、如 何 预 防</vt:lpstr>
      <vt:lpstr>PowerPoint 演示文稿</vt:lpstr>
      <vt:lpstr>PowerPoint 演示文稿</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Amelie</cp:lastModifiedBy>
  <cp:revision>517</cp:revision>
  <dcterms:created xsi:type="dcterms:W3CDTF">2020-10-22T07:17:00Z</dcterms:created>
  <dcterms:modified xsi:type="dcterms:W3CDTF">2020-12-17T08:29:04Z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